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5" r:id="rId2"/>
    <p:sldId id="257" r:id="rId3"/>
    <p:sldId id="260" r:id="rId4"/>
    <p:sldId id="308" r:id="rId5"/>
    <p:sldId id="309" r:id="rId6"/>
    <p:sldId id="316" r:id="rId7"/>
    <p:sldId id="280" r:id="rId8"/>
    <p:sldId id="281" r:id="rId9"/>
    <p:sldId id="310" r:id="rId10"/>
    <p:sldId id="277" r:id="rId11"/>
    <p:sldId id="306" r:id="rId12"/>
    <p:sldId id="274" r:id="rId13"/>
    <p:sldId id="266" r:id="rId14"/>
    <p:sldId id="275" r:id="rId15"/>
    <p:sldId id="311" r:id="rId16"/>
    <p:sldId id="312" r:id="rId17"/>
    <p:sldId id="313" r:id="rId18"/>
    <p:sldId id="284" r:id="rId19"/>
    <p:sldId id="285" r:id="rId20"/>
    <p:sldId id="287" r:id="rId21"/>
    <p:sldId id="304" r:id="rId22"/>
    <p:sldId id="307" r:id="rId23"/>
    <p:sldId id="286" r:id="rId24"/>
    <p:sldId id="290" r:id="rId25"/>
    <p:sldId id="291" r:id="rId26"/>
    <p:sldId id="292" r:id="rId27"/>
    <p:sldId id="299" r:id="rId28"/>
    <p:sldId id="303" r:id="rId29"/>
  </p:sldIdLst>
  <p:sldSz cx="12192000" cy="6858000"/>
  <p:notesSz cx="6888163" cy="100187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64" autoAdjust="0"/>
  </p:normalViewPr>
  <p:slideViewPr>
    <p:cSldViewPr snapToGrid="0">
      <p:cViewPr varScale="1">
        <p:scale>
          <a:sx n="58" d="100"/>
          <a:sy n="58" d="100"/>
        </p:scale>
        <p:origin x="9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557AB76-DBCC-421E-A9A4-9A37095A1E2C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EF9E517-5F6F-4FF7-9E08-A15D1C6F12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950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648EA69-0D91-4C4A-8DB4-60D5F465976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EBAADB1-C041-4881-88AF-468CEC9F3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11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AADB1-C041-4881-88AF-468CEC9F3DC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26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AADB1-C041-4881-88AF-468CEC9F3DC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74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AADB1-C041-4881-88AF-468CEC9F3DC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11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AADB1-C041-4881-88AF-468CEC9F3DC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80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0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22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83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50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68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27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8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99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85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37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2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44BF-D6F4-4FFE-BEC1-6D89C19753A2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19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B0B5573-17ED-4AF4-830D-C9E7D8A6C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6" b="27872"/>
          <a:stretch/>
        </p:blipFill>
        <p:spPr>
          <a:xfrm rot="20799777">
            <a:off x="389756" y="1005689"/>
            <a:ext cx="9141937" cy="361415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286062" y="4579775"/>
            <a:ext cx="73981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dirty="0">
                <a:solidFill>
                  <a:srgbClr val="7030A0"/>
                </a:solidFill>
              </a:rPr>
              <a:t>112</a:t>
            </a:r>
            <a:r>
              <a:rPr lang="zh-TW" altLang="en-US" sz="6600" dirty="0">
                <a:solidFill>
                  <a:srgbClr val="7030A0"/>
                </a:solidFill>
              </a:rPr>
              <a:t>學年度校務會議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260314" y="5534561"/>
            <a:ext cx="957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/>
              <a:t>靜修國小</a:t>
            </a:r>
            <a:r>
              <a:rPr lang="zh-TW" altLang="en-US" sz="8000" dirty="0">
                <a:solidFill>
                  <a:srgbClr val="0070C0"/>
                </a:solidFill>
              </a:rPr>
              <a:t>學務處報告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1422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5" y="0"/>
            <a:ext cx="10017303" cy="677580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36059" y="0"/>
            <a:ext cx="45548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7030A0"/>
                </a:solidFill>
              </a:rPr>
              <a:t>112</a:t>
            </a:r>
            <a:r>
              <a:rPr lang="zh-TW" altLang="en-US" sz="4800" b="1" dirty="0">
                <a:solidFill>
                  <a:srgbClr val="7030A0"/>
                </a:solidFill>
              </a:rPr>
              <a:t>學年度</a:t>
            </a:r>
            <a:endParaRPr lang="en-US" altLang="zh-TW" sz="4800" b="1" dirty="0">
              <a:solidFill>
                <a:srgbClr val="7030A0"/>
              </a:solidFill>
            </a:endParaRPr>
          </a:p>
          <a:p>
            <a:pPr algn="ctr"/>
            <a:r>
              <a:rPr lang="zh-TW" altLang="en-US" sz="4800" b="1" dirty="0">
                <a:solidFill>
                  <a:srgbClr val="7030A0"/>
                </a:solidFill>
              </a:rPr>
              <a:t>友善校園宣導</a:t>
            </a:r>
            <a:endParaRPr lang="en-US" altLang="zh-TW" sz="4800" b="1" dirty="0">
              <a:solidFill>
                <a:srgbClr val="7030A0"/>
              </a:solidFill>
            </a:endParaRPr>
          </a:p>
          <a:p>
            <a:pPr algn="ctr"/>
            <a:endParaRPr lang="en-US" altLang="zh-TW" sz="4800" b="1" dirty="0">
              <a:solidFill>
                <a:srgbClr val="7030A0"/>
              </a:solidFill>
            </a:endParaRPr>
          </a:p>
          <a:p>
            <a:r>
              <a:rPr lang="en-US" altLang="zh-TW" sz="4800" b="1" dirty="0"/>
              <a:t>~~</a:t>
            </a:r>
            <a:r>
              <a:rPr lang="zh-TW" altLang="en-US" sz="4800" b="1" dirty="0"/>
              <a:t>防制校園詐騙</a:t>
            </a:r>
          </a:p>
        </p:txBody>
      </p:sp>
    </p:spTree>
    <p:extLst>
      <p:ext uri="{BB962C8B-B14F-4D97-AF65-F5344CB8AC3E}">
        <p14:creationId xmlns:p14="http://schemas.microsoft.com/office/powerpoint/2010/main" val="418164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A490450-432B-4C1D-8999-BBA3498F1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45145"/>
          <a:stretch/>
        </p:blipFill>
        <p:spPr>
          <a:xfrm>
            <a:off x="193959" y="83126"/>
            <a:ext cx="5588006" cy="661323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C9803E0-82D8-4FA5-A474-FB9D6C900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55892"/>
          <a:stretch/>
        </p:blipFill>
        <p:spPr>
          <a:xfrm>
            <a:off x="5902036" y="83126"/>
            <a:ext cx="6096005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3" y="-20155"/>
            <a:ext cx="5616021" cy="68781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0687" y="923368"/>
            <a:ext cx="5767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7030A0"/>
                </a:solidFill>
              </a:rPr>
              <a:t>112</a:t>
            </a:r>
            <a:r>
              <a:rPr lang="zh-TW" altLang="en-US" sz="4800" b="1" dirty="0">
                <a:solidFill>
                  <a:srgbClr val="7030A0"/>
                </a:solidFill>
              </a:rPr>
              <a:t>學年度</a:t>
            </a:r>
            <a:endParaRPr lang="en-US" altLang="zh-TW" sz="4800" b="1" dirty="0">
              <a:solidFill>
                <a:srgbClr val="7030A0"/>
              </a:solidFill>
            </a:endParaRPr>
          </a:p>
          <a:p>
            <a:pPr algn="ctr"/>
            <a:r>
              <a:rPr lang="zh-TW" altLang="en-US" sz="4800" b="1" dirty="0">
                <a:solidFill>
                  <a:srgbClr val="7030A0"/>
                </a:solidFill>
              </a:rPr>
              <a:t>友善校園宣導</a:t>
            </a:r>
            <a:endParaRPr lang="en-US" altLang="zh-TW" sz="4800" b="1" dirty="0">
              <a:solidFill>
                <a:srgbClr val="7030A0"/>
              </a:solidFill>
            </a:endParaRPr>
          </a:p>
          <a:p>
            <a:pPr algn="ctr"/>
            <a:endParaRPr lang="en-US" altLang="zh-TW" sz="4800" b="1" dirty="0">
              <a:solidFill>
                <a:srgbClr val="7030A0"/>
              </a:solidFill>
            </a:endParaRPr>
          </a:p>
          <a:p>
            <a:pPr algn="ctr"/>
            <a:r>
              <a:rPr lang="en-US" altLang="zh-TW" sz="4800" b="1" dirty="0"/>
              <a:t>~~</a:t>
            </a:r>
            <a:r>
              <a:rPr lang="zh-TW" altLang="en-US" sz="4800" b="1" dirty="0"/>
              <a:t>友善校園無界限</a:t>
            </a:r>
            <a:r>
              <a:rPr lang="en-US" altLang="zh-TW" sz="4800" b="1" dirty="0"/>
              <a:t>~~</a:t>
            </a:r>
          </a:p>
          <a:p>
            <a:pPr algn="ctr"/>
            <a:r>
              <a:rPr lang="zh-TW" altLang="en-US" sz="4800" b="1" dirty="0"/>
              <a:t>陪你勇敢，</a:t>
            </a:r>
            <a:endParaRPr lang="en-US" altLang="zh-TW" sz="4800" b="1" dirty="0"/>
          </a:p>
          <a:p>
            <a:pPr algn="ctr"/>
            <a:r>
              <a:rPr lang="zh-TW" altLang="en-US" sz="4800" b="1" dirty="0"/>
              <a:t>不再旁觀。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414876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7368" r="16311" b="2413"/>
          <a:stretch/>
        </p:blipFill>
        <p:spPr>
          <a:xfrm>
            <a:off x="6751780" y="0"/>
            <a:ext cx="5440220" cy="6868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9234" y="133267"/>
            <a:ext cx="662864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600" b="1" dirty="0">
                <a:solidFill>
                  <a:srgbClr val="7030A0"/>
                </a:solidFill>
              </a:rPr>
              <a:t>112</a:t>
            </a:r>
            <a:r>
              <a:rPr lang="zh-TW" altLang="en-US" sz="6600" b="1" dirty="0">
                <a:solidFill>
                  <a:srgbClr val="7030A0"/>
                </a:solidFill>
              </a:rPr>
              <a:t>學年度</a:t>
            </a:r>
            <a:endParaRPr lang="en-US" altLang="zh-TW" sz="6600" b="1" dirty="0">
              <a:solidFill>
                <a:srgbClr val="7030A0"/>
              </a:solidFill>
            </a:endParaRPr>
          </a:p>
          <a:p>
            <a:pPr algn="ctr"/>
            <a:r>
              <a:rPr lang="zh-TW" altLang="en-US" sz="6600" b="1" dirty="0">
                <a:solidFill>
                  <a:srgbClr val="7030A0"/>
                </a:solidFill>
              </a:rPr>
              <a:t>友善校園宣導</a:t>
            </a:r>
            <a:endParaRPr lang="en-US" altLang="zh-TW" sz="6600" b="1" dirty="0">
              <a:solidFill>
                <a:srgbClr val="7030A0"/>
              </a:solidFill>
            </a:endParaRPr>
          </a:p>
          <a:p>
            <a:pPr algn="ctr"/>
            <a:r>
              <a:rPr lang="en-US" altLang="zh-TW" sz="6600" b="1" dirty="0">
                <a:solidFill>
                  <a:srgbClr val="7030A0"/>
                </a:solidFill>
              </a:rPr>
              <a:t>~~</a:t>
            </a:r>
          </a:p>
          <a:p>
            <a:pPr algn="ctr"/>
            <a:r>
              <a:rPr lang="zh-TW" altLang="en-US" sz="6600" b="1" dirty="0"/>
              <a:t>教育部</a:t>
            </a:r>
            <a:endParaRPr lang="en-US" altLang="zh-TW" sz="6600" b="1" dirty="0"/>
          </a:p>
          <a:p>
            <a:pPr algn="ctr"/>
            <a:r>
              <a:rPr lang="zh-TW" altLang="en-US" sz="6600" b="1" dirty="0"/>
              <a:t>反霸凌專線電話</a:t>
            </a:r>
            <a:endParaRPr lang="en-US" altLang="zh-TW" sz="6600" b="1" dirty="0"/>
          </a:p>
          <a:p>
            <a:pPr algn="ctr"/>
            <a:r>
              <a:rPr lang="en-US" altLang="zh-TW" sz="6600" b="1" dirty="0">
                <a:solidFill>
                  <a:schemeClr val="accent2">
                    <a:lumMod val="75000"/>
                  </a:schemeClr>
                </a:solidFill>
              </a:rPr>
              <a:t>1953</a:t>
            </a:r>
          </a:p>
        </p:txBody>
      </p:sp>
    </p:spTree>
    <p:extLst>
      <p:ext uri="{BB962C8B-B14F-4D97-AF65-F5344CB8AC3E}">
        <p14:creationId xmlns:p14="http://schemas.microsoft.com/office/powerpoint/2010/main" val="255046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10" y="0"/>
            <a:ext cx="8447525" cy="67287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755793"/>
            <a:ext cx="3624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7030A0"/>
                </a:solidFill>
              </a:rPr>
              <a:t>112</a:t>
            </a:r>
            <a:r>
              <a:rPr lang="zh-TW" altLang="en-US" sz="4800" b="1" dirty="0">
                <a:solidFill>
                  <a:srgbClr val="7030A0"/>
                </a:solidFill>
              </a:rPr>
              <a:t>學年度友善校園宣導</a:t>
            </a:r>
            <a:endParaRPr lang="en-US" altLang="zh-TW" sz="4800" b="1" dirty="0">
              <a:solidFill>
                <a:srgbClr val="7030A0"/>
              </a:solidFill>
            </a:endParaRPr>
          </a:p>
          <a:p>
            <a:pPr algn="ctr"/>
            <a:endParaRPr lang="en-US" altLang="zh-TW" sz="4800" b="1" dirty="0">
              <a:solidFill>
                <a:srgbClr val="7030A0"/>
              </a:solidFill>
            </a:endParaRPr>
          </a:p>
          <a:p>
            <a:pPr algn="ctr"/>
            <a:r>
              <a:rPr lang="en-US" altLang="zh-TW" sz="4800" b="1" dirty="0"/>
              <a:t>~~</a:t>
            </a:r>
            <a:r>
              <a:rPr lang="zh-TW" altLang="en-US" sz="4800" b="1" dirty="0"/>
              <a:t>防制學生藥物濫用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251196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0164" y="80872"/>
            <a:ext cx="1059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7200" b="1" dirty="0">
                <a:solidFill>
                  <a:srgbClr val="7030A0"/>
                </a:solidFill>
              </a:rPr>
              <a:t>112</a:t>
            </a:r>
            <a:r>
              <a:rPr lang="zh-TW" altLang="en-US" sz="7200" b="1" dirty="0">
                <a:solidFill>
                  <a:srgbClr val="7030A0"/>
                </a:solidFill>
              </a:rPr>
              <a:t>學年度友善校園宣導</a:t>
            </a:r>
            <a:endParaRPr lang="en-US" altLang="zh-TW" sz="7200" b="1" dirty="0">
              <a:solidFill>
                <a:srgbClr val="7030A0"/>
              </a:solidFill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E6C1A8-EBC5-426A-B6E5-34BE670C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75" y="1281201"/>
            <a:ext cx="103000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6600" dirty="0"/>
              <a:t>教育部落實數位</a:t>
            </a:r>
            <a:r>
              <a:rPr lang="en-US" altLang="zh-TW" sz="6600" dirty="0"/>
              <a:t>/</a:t>
            </a:r>
            <a:r>
              <a:rPr lang="zh-TW" altLang="zh-TW" sz="6600" dirty="0"/>
              <a:t>網路性別暴力</a:t>
            </a:r>
            <a:br>
              <a:rPr lang="en-US" altLang="zh-TW" dirty="0"/>
            </a:br>
            <a:r>
              <a:rPr lang="zh-TW" altLang="zh-TW" dirty="0">
                <a:solidFill>
                  <a:srgbClr val="FF0000"/>
                </a:solidFill>
              </a:rPr>
              <a:t>「五不四要」之原則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F0CD0C-8489-4582-9F44-B639D0EA1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858" y="2715924"/>
            <a:ext cx="5181600" cy="3092018"/>
          </a:xfrm>
        </p:spPr>
        <p:txBody>
          <a:bodyPr>
            <a:noAutofit/>
          </a:bodyPr>
          <a:lstStyle/>
          <a:p>
            <a:r>
              <a:rPr lang="zh-TW" altLang="zh-TW" sz="4400" dirty="0"/>
              <a:t>□不違反意願</a:t>
            </a:r>
          </a:p>
          <a:p>
            <a:r>
              <a:rPr lang="zh-TW" altLang="zh-TW" sz="4400" dirty="0"/>
              <a:t>□不聽從自拍</a:t>
            </a:r>
          </a:p>
          <a:p>
            <a:r>
              <a:rPr lang="zh-TW" altLang="zh-TW" sz="4400" dirty="0"/>
              <a:t>□不倉促傳訊</a:t>
            </a:r>
          </a:p>
          <a:p>
            <a:r>
              <a:rPr lang="zh-TW" altLang="zh-TW" sz="4400" dirty="0"/>
              <a:t>□不轉寄私照</a:t>
            </a:r>
          </a:p>
          <a:p>
            <a:r>
              <a:rPr lang="zh-TW" altLang="zh-TW" sz="4400" dirty="0"/>
              <a:t>□不取笑被害</a:t>
            </a:r>
          </a:p>
          <a:p>
            <a:endParaRPr lang="zh-TW" altLang="en-US" sz="4400" b="1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1FAACC-2AEB-4555-A1C1-543AC7E74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799052"/>
            <a:ext cx="5181600" cy="3008890"/>
          </a:xfrm>
        </p:spPr>
        <p:txBody>
          <a:bodyPr>
            <a:normAutofit/>
          </a:bodyPr>
          <a:lstStyle/>
          <a:p>
            <a:r>
              <a:rPr lang="zh-TW" altLang="zh-TW" sz="4400" dirty="0"/>
              <a:t>□要告訴師長</a:t>
            </a:r>
          </a:p>
          <a:p>
            <a:r>
              <a:rPr lang="zh-TW" altLang="zh-TW" sz="4400" dirty="0"/>
              <a:t>□要截圖存證</a:t>
            </a:r>
          </a:p>
          <a:p>
            <a:r>
              <a:rPr lang="zh-TW" altLang="zh-TW" sz="4400" dirty="0"/>
              <a:t>□要記得報警</a:t>
            </a:r>
          </a:p>
          <a:p>
            <a:r>
              <a:rPr lang="zh-TW" altLang="zh-TW" sz="4400" dirty="0"/>
              <a:t>□要檢舉對方</a:t>
            </a:r>
            <a:endParaRPr lang="en-US" altLang="zh-TW" sz="4400" b="1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04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2818D7-2625-47EE-8C8D-035B7110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6000" b="1" dirty="0">
                <a:solidFill>
                  <a:srgbClr val="7030A0"/>
                </a:solidFill>
              </a:rPr>
              <a:t>112</a:t>
            </a:r>
            <a:r>
              <a:rPr lang="zh-TW" altLang="en-US" sz="6000" b="1" dirty="0">
                <a:solidFill>
                  <a:srgbClr val="7030A0"/>
                </a:solidFill>
              </a:rPr>
              <a:t>學年度友善校園宣導</a:t>
            </a:r>
            <a:br>
              <a:rPr lang="en-US" altLang="zh-TW" sz="6000" b="1" dirty="0">
                <a:solidFill>
                  <a:srgbClr val="7030A0"/>
                </a:solidFill>
              </a:rPr>
            </a:br>
            <a:r>
              <a:rPr lang="zh-TW" altLang="en-US" sz="6000" dirty="0"/>
              <a:t>自殺防治守門員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48EE16-3FF2-404C-AF0D-EDEBD8F8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98" y="2031368"/>
            <a:ext cx="112142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600" b="1" dirty="0">
                <a:solidFill>
                  <a:srgbClr val="FF0000"/>
                </a:solidFill>
              </a:rPr>
              <a:t>辨識心理健康危險訊號</a:t>
            </a:r>
            <a:r>
              <a:rPr lang="en-US" altLang="zh-TW" sz="3600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zh-TW" altLang="zh-TW" sz="3600" b="1" dirty="0"/>
              <a:t>□心情</a:t>
            </a:r>
            <a:r>
              <a:rPr lang="en-US" altLang="zh-TW" sz="3600" b="1" dirty="0"/>
              <a:t>:</a:t>
            </a:r>
            <a:r>
              <a:rPr lang="zh-TW" altLang="zh-TW" sz="3600" b="1" dirty="0"/>
              <a:t>低落、憂鬱、憤怒</a:t>
            </a:r>
          </a:p>
          <a:p>
            <a:pPr marL="0" indent="0">
              <a:buNone/>
            </a:pPr>
            <a:r>
              <a:rPr lang="zh-TW" altLang="zh-TW" sz="3600" b="1" dirty="0"/>
              <a:t>□表情</a:t>
            </a:r>
            <a:r>
              <a:rPr lang="en-US" altLang="zh-TW" sz="3600" b="1" dirty="0"/>
              <a:t>:</a:t>
            </a:r>
            <a:r>
              <a:rPr lang="zh-TW" altLang="zh-TW" sz="3600" b="1" dirty="0"/>
              <a:t>難過、悲傷或面無表情</a:t>
            </a:r>
          </a:p>
          <a:p>
            <a:pPr marL="0" indent="0">
              <a:buNone/>
            </a:pPr>
            <a:r>
              <a:rPr lang="zh-TW" altLang="zh-TW" sz="3600" b="1" dirty="0"/>
              <a:t>□想法</a:t>
            </a:r>
            <a:r>
              <a:rPr lang="en-US" altLang="zh-TW" sz="3600" b="1" dirty="0"/>
              <a:t>:</a:t>
            </a:r>
            <a:r>
              <a:rPr lang="zh-TW" altLang="zh-TW" sz="3600" b="1" dirty="0"/>
              <a:t>悲觀、責怪自己、覺得自己沒價值</a:t>
            </a:r>
          </a:p>
          <a:p>
            <a:pPr marL="0" indent="0">
              <a:buNone/>
            </a:pPr>
            <a:r>
              <a:rPr lang="zh-TW" altLang="zh-TW" sz="3600" b="1" dirty="0"/>
              <a:t>□言語</a:t>
            </a:r>
            <a:r>
              <a:rPr lang="en-US" altLang="zh-TW" sz="3600" b="1" dirty="0"/>
              <a:t>:</a:t>
            </a:r>
            <a:r>
              <a:rPr lang="zh-TW" altLang="zh-TW" sz="3600" b="1" dirty="0"/>
              <a:t>好累、好煩、不想講了、我想死</a:t>
            </a:r>
          </a:p>
          <a:p>
            <a:pPr marL="0" indent="0">
              <a:buNone/>
            </a:pPr>
            <a:r>
              <a:rPr lang="zh-TW" altLang="zh-TW" sz="3600" b="1" dirty="0"/>
              <a:t>□行為</a:t>
            </a:r>
            <a:r>
              <a:rPr lang="en-US" altLang="zh-TW" sz="3600" b="1" dirty="0"/>
              <a:t>:</a:t>
            </a:r>
            <a:r>
              <a:rPr lang="zh-TW" altLang="zh-TW" sz="3600" b="1" dirty="0"/>
              <a:t>睡不好</a:t>
            </a:r>
            <a:r>
              <a:rPr lang="en-US" altLang="zh-TW" sz="3600" b="1" dirty="0"/>
              <a:t>/</a:t>
            </a:r>
            <a:r>
              <a:rPr lang="zh-TW" altLang="zh-TW" sz="3600" b="1" dirty="0"/>
              <a:t>一直睡、吃很少</a:t>
            </a:r>
            <a:r>
              <a:rPr lang="en-US" altLang="zh-TW" sz="3600" b="1" dirty="0"/>
              <a:t>/</a:t>
            </a:r>
            <a:r>
              <a:rPr lang="zh-TW" altLang="zh-TW" sz="3600" b="1" dirty="0"/>
              <a:t>暴飲暴食、不想和人接觸、對日常生活失去興趣、成績下滑、</a:t>
            </a:r>
            <a:r>
              <a:rPr lang="en-US" altLang="zh-TW" sz="3600" b="1" dirty="0"/>
              <a:t>  </a:t>
            </a:r>
            <a:r>
              <a:rPr lang="zh-TW" altLang="zh-TW" sz="3600" b="1" dirty="0"/>
              <a:t>藥物濫用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416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2818D7-2625-47EE-8C8D-035B7110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6000" b="1" dirty="0">
                <a:solidFill>
                  <a:srgbClr val="7030A0"/>
                </a:solidFill>
              </a:rPr>
              <a:t>112</a:t>
            </a:r>
            <a:r>
              <a:rPr lang="zh-TW" altLang="en-US" sz="6000" b="1" dirty="0">
                <a:solidFill>
                  <a:srgbClr val="7030A0"/>
                </a:solidFill>
              </a:rPr>
              <a:t>學年度友善校園宣導</a:t>
            </a:r>
            <a:br>
              <a:rPr lang="en-US" altLang="zh-TW" sz="6000" b="1" dirty="0">
                <a:solidFill>
                  <a:srgbClr val="7030A0"/>
                </a:solidFill>
              </a:rPr>
            </a:br>
            <a:r>
              <a:rPr lang="zh-TW" altLang="en-US" sz="6000" dirty="0"/>
              <a:t>自殺防治守門員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D39DB0E-59D0-40AE-A7A3-0DE9CB30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01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800" b="1" dirty="0"/>
              <a:t>自殺防治守門員需要知道的事</a:t>
            </a:r>
            <a:r>
              <a:rPr lang="en-US" altLang="zh-TW" sz="4800" b="1" dirty="0"/>
              <a:t>?</a:t>
            </a:r>
            <a:endParaRPr lang="zh-TW" altLang="zh-TW" sz="4800" b="1" dirty="0"/>
          </a:p>
          <a:p>
            <a:pPr marL="0" indent="0">
              <a:buNone/>
            </a:pPr>
            <a:r>
              <a:rPr lang="zh-TW" altLang="zh-TW" sz="4800" b="1" dirty="0"/>
              <a:t>□一問</a:t>
            </a:r>
            <a:r>
              <a:rPr lang="en-US" altLang="zh-TW" sz="4800" b="1" dirty="0"/>
              <a:t>:</a:t>
            </a:r>
            <a:r>
              <a:rPr lang="zh-TW" altLang="zh-TW" sz="4800" b="1" dirty="0"/>
              <a:t>主動關懷、積極傾聽</a:t>
            </a:r>
          </a:p>
          <a:p>
            <a:pPr marL="0" indent="0">
              <a:buNone/>
            </a:pPr>
            <a:r>
              <a:rPr lang="zh-TW" altLang="zh-TW" sz="4800" b="1" dirty="0"/>
              <a:t>□二應</a:t>
            </a:r>
            <a:r>
              <a:rPr lang="en-US" altLang="zh-TW" sz="4800" b="1" dirty="0"/>
              <a:t>:</a:t>
            </a:r>
            <a:r>
              <a:rPr lang="zh-TW" altLang="zh-TW" sz="4800" b="1" dirty="0"/>
              <a:t>適當回應、支持陪伴</a:t>
            </a:r>
          </a:p>
          <a:p>
            <a:pPr marL="0" indent="0">
              <a:buNone/>
            </a:pPr>
            <a:r>
              <a:rPr lang="zh-TW" altLang="zh-TW" sz="4800" b="1" dirty="0"/>
              <a:t>□三轉介</a:t>
            </a:r>
            <a:r>
              <a:rPr lang="en-US" altLang="zh-TW" sz="4800" b="1" dirty="0"/>
              <a:t>:</a:t>
            </a:r>
            <a:r>
              <a:rPr lang="zh-TW" altLang="zh-TW" sz="4800" b="1" dirty="0"/>
              <a:t>資源轉介、持續關懷</a:t>
            </a:r>
          </a:p>
          <a:p>
            <a:pPr marL="0" indent="0">
              <a:buNone/>
            </a:pPr>
            <a:r>
              <a:rPr lang="zh-TW" altLang="zh-TW" sz="4800" b="1" dirty="0"/>
              <a:t>□</a:t>
            </a:r>
            <a:r>
              <a:rPr lang="en-US" altLang="zh-TW" sz="4800" b="1" dirty="0"/>
              <a:t>1925</a:t>
            </a:r>
            <a:r>
              <a:rPr lang="zh-TW" altLang="zh-TW" sz="4800" b="1" dirty="0"/>
              <a:t>衛服部安心專線，可尋求協助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3404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9" y="0"/>
            <a:ext cx="4877345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979124" y="688368"/>
            <a:ext cx="5424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</a:rPr>
              <a:t>靜修路人行道、通學步道</a:t>
            </a:r>
            <a:endParaRPr lang="en-US" altLang="zh-TW" sz="6000" dirty="0">
              <a:solidFill>
                <a:srgbClr val="FF0000"/>
              </a:solidFill>
            </a:endParaRPr>
          </a:p>
          <a:p>
            <a:pPr algn="ctr"/>
            <a:r>
              <a:rPr lang="zh-TW" altLang="en-US" sz="6000" dirty="0">
                <a:solidFill>
                  <a:srgbClr val="FF0000"/>
                </a:solidFill>
              </a:rPr>
              <a:t>為禁菸區域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328881" y="3678149"/>
            <a:ext cx="47868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accent5">
                    <a:lumMod val="75000"/>
                  </a:schemeClr>
                </a:solidFill>
              </a:rPr>
              <a:t>戒菸專線</a:t>
            </a:r>
            <a:endParaRPr lang="en-US" altLang="zh-TW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altLang="zh-TW" sz="6000" b="1" dirty="0">
                <a:solidFill>
                  <a:schemeClr val="accent5">
                    <a:lumMod val="75000"/>
                  </a:schemeClr>
                </a:solidFill>
              </a:rPr>
              <a:t>0800-63-63-63</a:t>
            </a:r>
            <a:endParaRPr lang="zh-TW" alt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67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09"/>
          <a:stretch/>
        </p:blipFill>
        <p:spPr>
          <a:xfrm>
            <a:off x="0" y="0"/>
            <a:ext cx="9246742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763855" y="102742"/>
            <a:ext cx="3551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</a:rPr>
              <a:t>0800-63-63-63</a:t>
            </a:r>
          </a:p>
          <a:p>
            <a:pPr algn="ctr"/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</a:rPr>
              <a:t>戒菸專線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551541" y="2302324"/>
            <a:ext cx="2414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</a:rPr>
              <a:t>一手菸</a:t>
            </a:r>
            <a:endParaRPr lang="en-US" altLang="zh-TW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害自己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</a:rPr>
              <a:t>二手菸</a:t>
            </a:r>
            <a:endParaRPr lang="en-US" altLang="zh-TW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害家人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</a:rPr>
              <a:t>三手菸</a:t>
            </a:r>
            <a:endParaRPr lang="en-US" altLang="zh-TW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一直在</a:t>
            </a:r>
          </a:p>
        </p:txBody>
      </p:sp>
    </p:spTree>
    <p:extLst>
      <p:ext uri="{BB962C8B-B14F-4D97-AF65-F5344CB8AC3E}">
        <p14:creationId xmlns:p14="http://schemas.microsoft.com/office/powerpoint/2010/main" val="93946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6327" y="326334"/>
            <a:ext cx="115362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177800">
              <a:spcAft>
                <a:spcPts val="0"/>
              </a:spcAft>
            </a:pPr>
            <a:r>
              <a:rPr lang="en-US" altLang="zh-TW" sz="5400" b="1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8/30(</a:t>
            </a:r>
            <a:r>
              <a:rPr lang="zh-TW" altLang="en-US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開學日</a:t>
            </a:r>
            <a:endParaRPr lang="en-US" altLang="zh-TW" sz="5400" b="1" kern="1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zh-TW" altLang="en-US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新生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</a:t>
            </a:r>
            <a:r>
              <a:rPr lang="zh-TW" altLang="en-US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帶新生到教室</a:t>
            </a:r>
            <a:r>
              <a:rPr lang="zh-TW" altLang="en-US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5400" b="1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30-10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在群英館家長座談會</a:t>
            </a:r>
            <a:r>
              <a:rPr lang="zh-TW" altLang="en-US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5400" b="1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新生家長至各班教室接孩子</a:t>
            </a:r>
            <a:r>
              <a:rPr lang="zh-TW" altLang="en-US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8211" y="3965231"/>
            <a:ext cx="741741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600" indent="-177800" algn="ctr">
              <a:spcAft>
                <a:spcPts val="0"/>
              </a:spcAft>
            </a:pPr>
            <a:r>
              <a:rPr lang="zh-TW" altLang="en-US" sz="6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當日</a:t>
            </a:r>
            <a:r>
              <a:rPr lang="zh-TW" altLang="zh-TW" sz="6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開放機車暫停</a:t>
            </a:r>
            <a:endParaRPr lang="en-US" altLang="zh-TW" sz="6000" b="1" kern="1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82600" indent="-177800" algn="ctr">
              <a:spcAft>
                <a:spcPts val="0"/>
              </a:spcAft>
            </a:pPr>
            <a:r>
              <a:rPr lang="zh-TW" altLang="zh-TW" sz="6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北大門外通學步道上</a:t>
            </a:r>
            <a:endParaRPr lang="en-US" altLang="zh-TW" sz="6000" b="1" kern="1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61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0" y="1"/>
            <a:ext cx="10089222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236001" y="5657672"/>
            <a:ext cx="295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戒菸專線</a:t>
            </a:r>
            <a:endParaRPr lang="en-US" altLang="zh-TW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</a:rPr>
              <a:t>0800-63-63-63</a:t>
            </a:r>
            <a:endParaRPr lang="zh-TW" alt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089222" y="1871175"/>
            <a:ext cx="20313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慎防接觸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r>
              <a:rPr lang="zh-TW" altLang="en-US" sz="3600" b="1" dirty="0">
                <a:solidFill>
                  <a:srgbClr val="FF0000"/>
                </a:solidFill>
              </a:rPr>
              <a:t>新興毒品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r>
              <a:rPr lang="zh-TW" altLang="en-US" sz="3600" b="1" dirty="0">
                <a:solidFill>
                  <a:srgbClr val="FF0000"/>
                </a:solidFill>
              </a:rPr>
              <a:t>及電子菸</a:t>
            </a:r>
          </a:p>
        </p:txBody>
      </p:sp>
    </p:spTree>
    <p:extLst>
      <p:ext uri="{BB962C8B-B14F-4D97-AF65-F5344CB8AC3E}">
        <p14:creationId xmlns:p14="http://schemas.microsoft.com/office/powerpoint/2010/main" val="924348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6" y="0"/>
            <a:ext cx="566365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50" y="0"/>
            <a:ext cx="5762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4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5" y="154113"/>
            <a:ext cx="566365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03" y="0"/>
            <a:ext cx="5516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" y="143839"/>
            <a:ext cx="11835829" cy="501205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5DD6AF4-3ADC-455A-A6C1-386A87C19E9C}"/>
              </a:ext>
            </a:extLst>
          </p:cNvPr>
          <p:cNvSpPr txBox="1"/>
          <p:nvPr/>
        </p:nvSpPr>
        <p:spPr>
          <a:xfrm>
            <a:off x="605927" y="5390722"/>
            <a:ext cx="10543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歡迎提供全民國防教育相關教案、教學成果給學務處</a:t>
            </a:r>
            <a:r>
              <a:rPr lang="en-US" altLang="zh-TW" sz="4000" dirty="0"/>
              <a:t>!!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8184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202184" y="1984715"/>
            <a:ext cx="47466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/>
              <a:t>正向管教</a:t>
            </a:r>
            <a:endParaRPr lang="en-US" altLang="zh-TW" sz="8800" dirty="0"/>
          </a:p>
          <a:p>
            <a:pPr algn="ctr"/>
            <a:r>
              <a:rPr lang="zh-TW" altLang="en-US" sz="8800" dirty="0"/>
              <a:t>宣導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" y="73720"/>
            <a:ext cx="7274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35667" y="0"/>
            <a:ext cx="7941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/>
              <a:t>正向管教宣導</a:t>
            </a: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" y="1417834"/>
            <a:ext cx="11897474" cy="5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6" y="90633"/>
            <a:ext cx="9200423" cy="678405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102904" y="1269373"/>
            <a:ext cx="2948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7030A0"/>
                </a:solidFill>
              </a:rPr>
              <a:t>責任通報</a:t>
            </a:r>
            <a:r>
              <a:rPr lang="en-US" altLang="zh-TW" sz="5400" b="1" dirty="0">
                <a:solidFill>
                  <a:srgbClr val="7030A0"/>
                </a:solidFill>
              </a:rPr>
              <a:t>~~</a:t>
            </a:r>
          </a:p>
          <a:p>
            <a:r>
              <a:rPr lang="zh-TW" altLang="en-US" sz="5400" b="1" dirty="0">
                <a:solidFill>
                  <a:srgbClr val="7030A0"/>
                </a:solidFill>
              </a:rPr>
              <a:t>可能改變孩子一生的命運</a:t>
            </a:r>
          </a:p>
        </p:txBody>
      </p:sp>
    </p:spTree>
    <p:extLst>
      <p:ext uri="{BB962C8B-B14F-4D97-AF65-F5344CB8AC3E}">
        <p14:creationId xmlns:p14="http://schemas.microsoft.com/office/powerpoint/2010/main" val="131632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" y="347849"/>
            <a:ext cx="8675512" cy="62352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102904" y="1269373"/>
            <a:ext cx="2948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7030A0"/>
                </a:solidFill>
              </a:rPr>
              <a:t>責任通報</a:t>
            </a:r>
            <a:r>
              <a:rPr lang="en-US" altLang="zh-TW" sz="5400" b="1" dirty="0">
                <a:solidFill>
                  <a:srgbClr val="7030A0"/>
                </a:solidFill>
              </a:rPr>
              <a:t>~~</a:t>
            </a:r>
          </a:p>
          <a:p>
            <a:r>
              <a:rPr lang="zh-TW" altLang="en-US" sz="5400" b="1" dirty="0">
                <a:solidFill>
                  <a:srgbClr val="7030A0"/>
                </a:solidFill>
              </a:rPr>
              <a:t>可能改變孩子一生的命運</a:t>
            </a:r>
          </a:p>
        </p:txBody>
      </p:sp>
    </p:spTree>
    <p:extLst>
      <p:ext uri="{BB962C8B-B14F-4D97-AF65-F5344CB8AC3E}">
        <p14:creationId xmlns:p14="http://schemas.microsoft.com/office/powerpoint/2010/main" val="2047493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2"/>
          <a:stretch/>
        </p:blipFill>
        <p:spPr>
          <a:xfrm>
            <a:off x="278881" y="193555"/>
            <a:ext cx="8608141" cy="648266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102904" y="1269373"/>
            <a:ext cx="2948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7030A0"/>
                </a:solidFill>
              </a:rPr>
              <a:t>責任通報</a:t>
            </a:r>
            <a:r>
              <a:rPr lang="en-US" altLang="zh-TW" sz="5400" b="1" dirty="0">
                <a:solidFill>
                  <a:srgbClr val="7030A0"/>
                </a:solidFill>
              </a:rPr>
              <a:t>~~</a:t>
            </a:r>
          </a:p>
          <a:p>
            <a:r>
              <a:rPr lang="zh-TW" altLang="en-US" sz="5400" b="1" dirty="0">
                <a:solidFill>
                  <a:srgbClr val="7030A0"/>
                </a:solidFill>
              </a:rPr>
              <a:t>可能改變孩子一生的命運</a:t>
            </a:r>
          </a:p>
        </p:txBody>
      </p:sp>
    </p:spTree>
    <p:extLst>
      <p:ext uri="{BB962C8B-B14F-4D97-AF65-F5344CB8AC3E}">
        <p14:creationId xmlns:p14="http://schemas.microsoft.com/office/powerpoint/2010/main" val="198139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1132" y="907082"/>
            <a:ext cx="116747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177800"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請教師</a:t>
            </a:r>
            <a:r>
              <a:rPr lang="zh-TW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盡量以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騎乘</a:t>
            </a:r>
            <a:r>
              <a:rPr lang="zh-TW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機車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上班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停車證請張貼於明顯處，方便導護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志工辨識。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放學時段</a:t>
            </a: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分鐘內，校園內車輛禁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止移動，學生先行。</a:t>
            </a:r>
            <a:endParaRPr lang="zh-TW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9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816" y="1278245"/>
            <a:ext cx="111303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(1)9/8(</a:t>
            </a:r>
            <a:r>
              <a:rPr lang="zh-TW" altLang="en-US" sz="54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54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)12:00</a:t>
            </a:r>
            <a:r>
              <a:rPr lang="zh-TW" altLang="en-US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四年級、六年級友</a:t>
            </a:r>
            <a:endParaRPr lang="en-US" altLang="zh-TW" sz="5400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善校園學習單徵選繳件截止</a:t>
            </a:r>
            <a:endParaRPr lang="en-US" altLang="zh-TW" sz="5400" kern="100" dirty="0"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(2)9/13(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四年級、六年級暑假親</a:t>
            </a:r>
            <a:endParaRPr lang="en-US" altLang="zh-TW" sz="5400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子反毒學習單填寫截止</a:t>
            </a:r>
            <a:endParaRPr lang="en-US" altLang="zh-TW" sz="5400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(3)9/25(</a:t>
            </a:r>
            <a:r>
              <a:rPr lang="zh-TW" altLang="en-US" sz="54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下午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13:30-14:10</a:t>
            </a:r>
            <a:r>
              <a:rPr lang="zh-TW" altLang="en-US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反毒劇</a:t>
            </a:r>
            <a:endParaRPr lang="en-US" altLang="zh-TW" sz="5400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場宣導，五年級，晨曦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樓。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04126" y="77916"/>
            <a:ext cx="6914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</a:rPr>
              <a:t>上學期重要事項</a:t>
            </a:r>
            <a:r>
              <a:rPr lang="en-US" altLang="zh-TW" sz="7200" b="1" dirty="0">
                <a:solidFill>
                  <a:srgbClr val="FF0000"/>
                </a:solidFill>
              </a:rPr>
              <a:t>: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170" y="1637032"/>
            <a:ext cx="117513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(4)10/17(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上午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，中川堂，反毒車  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宣導，四年級，開放兩個班級報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名。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(5)10/31(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)9:30-10:10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慈濟高肇良 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無毒有我宣導，六年級，晨曦</a:t>
            </a: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  <a:r>
              <a:rPr lang="zh-TW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80836" y="345044"/>
            <a:ext cx="6914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</a:rPr>
              <a:t>上學期重要事項</a:t>
            </a:r>
            <a:r>
              <a:rPr lang="en-US" altLang="zh-TW" sz="7200" b="1" dirty="0">
                <a:solidFill>
                  <a:srgbClr val="FF0000"/>
                </a:solidFill>
              </a:rPr>
              <a:t>: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6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170" y="1637032"/>
            <a:ext cx="117513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12/01(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)8:00--11:30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運動會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12/15(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)18:30—21:00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晚會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12/30(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)9:00—11:30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校慶大會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12/30(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)10:30—13:30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園遊會</a:t>
            </a:r>
            <a:endParaRPr lang="en-US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113/1/2(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5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補假一天</a:t>
            </a:r>
            <a:endParaRPr lang="zh-TW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0836" y="345044"/>
            <a:ext cx="8775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>
                <a:solidFill>
                  <a:srgbClr val="FF0000"/>
                </a:solidFill>
              </a:rPr>
              <a:t>70</a:t>
            </a:r>
            <a:r>
              <a:rPr lang="zh-TW" altLang="en-US" sz="7200" b="1" dirty="0">
                <a:solidFill>
                  <a:srgbClr val="FF0000"/>
                </a:solidFill>
              </a:rPr>
              <a:t>週年校慶系列活動</a:t>
            </a:r>
            <a:r>
              <a:rPr lang="en-US" altLang="zh-TW" sz="7200" b="1" dirty="0">
                <a:solidFill>
                  <a:srgbClr val="FF0000"/>
                </a:solidFill>
              </a:rPr>
              <a:t>: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7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" y="223963"/>
            <a:ext cx="12020764" cy="65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4" y="117479"/>
            <a:ext cx="11490116" cy="66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C48E636-105C-4D62-9879-80AA48CBF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0" y="181263"/>
            <a:ext cx="4871605" cy="64954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A45748C-88FD-4BC6-9E40-84C60A1E22EC}"/>
              </a:ext>
            </a:extLst>
          </p:cNvPr>
          <p:cNvSpPr/>
          <p:nvPr/>
        </p:nvSpPr>
        <p:spPr>
          <a:xfrm>
            <a:off x="5481204" y="917643"/>
            <a:ext cx="61421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「校園詐騙防制－你快樂我平安」主題說明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:</a:t>
            </a:r>
            <a:endParaRPr lang="zh-TW" altLang="zh-TW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目前危害最高的五種網路詐騙樣貌，請多留心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:</a:t>
            </a:r>
            <a:endParaRPr lang="zh-TW" altLang="zh-TW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4000" dirty="0">
                <a:solidFill>
                  <a:srgbClr val="000000"/>
                </a:solidFill>
                <a:latin typeface="標楷體" panose="03000509000000000000" pitchFamily="65" charset="-120"/>
                <a:cs typeface="標楷體" panose="03000509000000000000" pitchFamily="65" charset="-120"/>
              </a:rPr>
              <a:t>(1)</a:t>
            </a:r>
            <a:r>
              <a:rPr lang="zh-TW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假網路拍賣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購物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)       (2)</a:t>
            </a:r>
            <a:r>
              <a:rPr lang="zh-TW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投資詐欺</a:t>
            </a:r>
            <a:endParaRPr lang="zh-TW" altLang="zh-TW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4000" dirty="0">
                <a:solidFill>
                  <a:srgbClr val="000000"/>
                </a:solidFill>
                <a:latin typeface="標楷體" panose="03000509000000000000" pitchFamily="65" charset="-120"/>
                <a:cs typeface="標楷體" panose="03000509000000000000" pitchFamily="65" charset="-120"/>
              </a:rPr>
              <a:t>(3)</a:t>
            </a:r>
            <a:r>
              <a:rPr lang="zh-TW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解除分期付款詐騙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(ATM)  (4)</a:t>
            </a:r>
            <a:r>
              <a:rPr lang="zh-TW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假愛情交友</a:t>
            </a:r>
            <a:endParaRPr lang="zh-TW" altLang="zh-TW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cs typeface="標楷體" panose="03000509000000000000" pitchFamily="65" charset="-120"/>
              </a:rPr>
              <a:t>(5)</a:t>
            </a:r>
            <a:r>
              <a:rPr lang="zh-TW" altLang="zh-TW" sz="4000" dirty="0">
                <a:ea typeface="標楷體" panose="03000509000000000000" pitchFamily="65" charset="-120"/>
                <a:cs typeface="標楷體" panose="03000509000000000000" pitchFamily="65" charset="-120"/>
              </a:rPr>
              <a:t>假冒親友詐騙</a:t>
            </a:r>
            <a:endParaRPr lang="zh-TW" altLang="en-US" sz="4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1B22C53-CAE3-42BE-82A0-5A98D59D50F1}"/>
              </a:ext>
            </a:extLst>
          </p:cNvPr>
          <p:cNvSpPr/>
          <p:nvPr/>
        </p:nvSpPr>
        <p:spPr>
          <a:xfrm>
            <a:off x="5107709" y="0"/>
            <a:ext cx="6737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7030A0"/>
                </a:solidFill>
              </a:rPr>
              <a:t>112</a:t>
            </a:r>
            <a:r>
              <a:rPr lang="zh-TW" altLang="en-US" sz="4800" b="1" dirty="0">
                <a:solidFill>
                  <a:srgbClr val="7030A0"/>
                </a:solidFill>
              </a:rPr>
              <a:t>學年度友善校園宣導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0848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701</Words>
  <Application>Microsoft Office PowerPoint</Application>
  <PresentationFormat>寬螢幕</PresentationFormat>
  <Paragraphs>112</Paragraphs>
  <Slides>28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教育部落實數位/網路性別暴力 「五不四要」之原則</vt:lpstr>
      <vt:lpstr>112學年度友善校園宣導 自殺防治守門員</vt:lpstr>
      <vt:lpstr>112學年度友善校園宣導 自殺防治守門員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40</cp:revision>
  <cp:lastPrinted>2022-08-26T06:58:27Z</cp:lastPrinted>
  <dcterms:created xsi:type="dcterms:W3CDTF">2022-08-23T02:12:51Z</dcterms:created>
  <dcterms:modified xsi:type="dcterms:W3CDTF">2023-08-24T08:02:19Z</dcterms:modified>
</cp:coreProperties>
</file>