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5" r:id="rId2"/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78" r:id="rId12"/>
    <p:sldId id="279" r:id="rId13"/>
    <p:sldId id="280" r:id="rId14"/>
    <p:sldId id="281" r:id="rId15"/>
    <p:sldId id="268" r:id="rId16"/>
    <p:sldId id="266" r:id="rId17"/>
    <p:sldId id="274" r:id="rId18"/>
    <p:sldId id="275" r:id="rId19"/>
    <p:sldId id="277" r:id="rId20"/>
    <p:sldId id="276" r:id="rId21"/>
    <p:sldId id="270" r:id="rId22"/>
    <p:sldId id="271" r:id="rId23"/>
    <p:sldId id="282" r:id="rId24"/>
    <p:sldId id="272" r:id="rId25"/>
    <p:sldId id="283" r:id="rId26"/>
    <p:sldId id="284" r:id="rId27"/>
    <p:sldId id="285" r:id="rId28"/>
    <p:sldId id="287" r:id="rId29"/>
    <p:sldId id="286" r:id="rId30"/>
    <p:sldId id="288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564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8EA69-0D91-4C4A-8DB4-60D5F465976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AADB1-C041-4881-88AF-468CEC9F3D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11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AADB1-C041-4881-88AF-468CEC9F3DC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4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AADB1-C041-4881-88AF-468CEC9F3DC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80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0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22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83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50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68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27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8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99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85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37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21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44BF-D6F4-4FFE-BEC1-6D89C19753A2}" type="datetimeFigureOut">
              <a:rPr lang="zh-TW" altLang="en-US" smtClean="0"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4710-6BDC-4881-8AC9-1BFF89241E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19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5" y="179205"/>
            <a:ext cx="6932675" cy="3901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1091170" y="4212405"/>
            <a:ext cx="109295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 smtClean="0">
                <a:solidFill>
                  <a:srgbClr val="7030A0"/>
                </a:solidFill>
              </a:rPr>
              <a:t>111</a:t>
            </a:r>
            <a:r>
              <a:rPr lang="zh-TW" altLang="en-US" sz="8800" dirty="0" smtClean="0">
                <a:solidFill>
                  <a:srgbClr val="7030A0"/>
                </a:solidFill>
              </a:rPr>
              <a:t>學年度新生始業式</a:t>
            </a:r>
            <a:endParaRPr lang="zh-TW" altLang="en-US" sz="8800" dirty="0">
              <a:solidFill>
                <a:srgbClr val="7030A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60314" y="5534561"/>
            <a:ext cx="9575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靜修國小</a:t>
            </a:r>
            <a:r>
              <a:rPr lang="zh-TW" altLang="en-US" sz="8000" dirty="0" smtClean="0">
                <a:solidFill>
                  <a:srgbClr val="0070C0"/>
                </a:solidFill>
              </a:rPr>
              <a:t>學務處</a:t>
            </a:r>
            <a:r>
              <a:rPr lang="zh-TW" altLang="en-US" sz="8000" dirty="0" smtClean="0"/>
              <a:t>宣導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51422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0" y="457199"/>
            <a:ext cx="11040177" cy="77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88790"/>
            <a:ext cx="11656290" cy="67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4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7" y="267128"/>
            <a:ext cx="11763909" cy="64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3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2" y="195208"/>
            <a:ext cx="11576233" cy="64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" y="223963"/>
            <a:ext cx="12020764" cy="65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4" y="117479"/>
            <a:ext cx="11490116" cy="66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7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171" y="842481"/>
            <a:ext cx="1148993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zh-TW" sz="5400" b="1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社團活動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54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星期一到星期四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40-8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有辦理社團教學，總計約有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個社團，小一新生在一年級下學期熟悉校園後，才可開始參加社團課程。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8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7368" r="16311" b="2413"/>
          <a:stretch/>
        </p:blipFill>
        <p:spPr>
          <a:xfrm>
            <a:off x="6259555" y="0"/>
            <a:ext cx="5440220" cy="6868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0283" y="571915"/>
            <a:ext cx="529461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dirty="0" smtClean="0">
                <a:solidFill>
                  <a:srgbClr val="7030A0"/>
                </a:solidFill>
              </a:rPr>
              <a:t>111</a:t>
            </a:r>
            <a:r>
              <a:rPr lang="zh-TW" altLang="en-US" sz="5400" b="1" dirty="0" smtClean="0">
                <a:solidFill>
                  <a:srgbClr val="7030A0"/>
                </a:solidFill>
              </a:rPr>
              <a:t>學年度</a:t>
            </a:r>
            <a:endParaRPr lang="en-US" altLang="zh-TW" sz="5400" b="1" dirty="0" smtClean="0">
              <a:solidFill>
                <a:srgbClr val="7030A0"/>
              </a:solidFill>
            </a:endParaRPr>
          </a:p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友善校園宣導</a:t>
            </a:r>
            <a:endParaRPr lang="en-US" altLang="zh-TW" sz="5400" b="1" dirty="0" smtClean="0">
              <a:solidFill>
                <a:srgbClr val="7030A0"/>
              </a:solidFill>
            </a:endParaRPr>
          </a:p>
          <a:p>
            <a:pPr algn="ctr"/>
            <a:r>
              <a:rPr lang="en-US" altLang="zh-TW" sz="5400" b="1" dirty="0" smtClean="0">
                <a:solidFill>
                  <a:srgbClr val="7030A0"/>
                </a:solidFill>
              </a:rPr>
              <a:t>~~</a:t>
            </a:r>
          </a:p>
          <a:p>
            <a:pPr algn="ctr"/>
            <a:r>
              <a:rPr lang="zh-TW" altLang="en-US" sz="5400" b="1" dirty="0" smtClean="0"/>
              <a:t>教育部</a:t>
            </a:r>
            <a:endParaRPr lang="en-US" altLang="zh-TW" sz="5400" b="1" dirty="0" smtClean="0"/>
          </a:p>
          <a:p>
            <a:pPr algn="ctr"/>
            <a:r>
              <a:rPr lang="zh-TW" altLang="en-US" sz="5400" b="1" dirty="0" smtClean="0"/>
              <a:t>反霸凌專線電話</a:t>
            </a:r>
            <a:endParaRPr lang="en-US" altLang="zh-TW" sz="5400" b="1" dirty="0" smtClean="0"/>
          </a:p>
          <a:p>
            <a:pPr algn="ctr"/>
            <a:r>
              <a:rPr lang="en-US" altLang="zh-TW" sz="9600" b="1" dirty="0" smtClean="0">
                <a:solidFill>
                  <a:schemeClr val="accent2">
                    <a:lumMod val="75000"/>
                  </a:schemeClr>
                </a:solidFill>
              </a:rPr>
              <a:t>1953</a:t>
            </a:r>
          </a:p>
        </p:txBody>
      </p:sp>
    </p:spTree>
    <p:extLst>
      <p:ext uri="{BB962C8B-B14F-4D97-AF65-F5344CB8AC3E}">
        <p14:creationId xmlns:p14="http://schemas.microsoft.com/office/powerpoint/2010/main" val="255046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3" y="-20155"/>
            <a:ext cx="5616021" cy="68781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0687" y="923368"/>
            <a:ext cx="57672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rgbClr val="7030A0"/>
                </a:solidFill>
              </a:rPr>
              <a:t>111</a:t>
            </a:r>
            <a:r>
              <a:rPr lang="zh-TW" altLang="en-US" sz="4800" b="1" dirty="0" smtClean="0">
                <a:solidFill>
                  <a:srgbClr val="7030A0"/>
                </a:solidFill>
              </a:rPr>
              <a:t>學年度</a:t>
            </a:r>
            <a:endParaRPr lang="en-US" altLang="zh-TW" sz="4800" b="1" dirty="0" smtClean="0">
              <a:solidFill>
                <a:srgbClr val="7030A0"/>
              </a:solidFill>
            </a:endParaRPr>
          </a:p>
          <a:p>
            <a:pPr algn="ctr"/>
            <a:r>
              <a:rPr lang="zh-TW" altLang="en-US" sz="4800" b="1" dirty="0" smtClean="0">
                <a:solidFill>
                  <a:srgbClr val="7030A0"/>
                </a:solidFill>
              </a:rPr>
              <a:t>友善校園宣導</a:t>
            </a:r>
            <a:endParaRPr lang="en-US" altLang="zh-TW" sz="4800" b="1" dirty="0" smtClean="0">
              <a:solidFill>
                <a:srgbClr val="7030A0"/>
              </a:solidFill>
            </a:endParaRPr>
          </a:p>
          <a:p>
            <a:pPr algn="ctr"/>
            <a:endParaRPr lang="en-US" altLang="zh-TW" sz="4800" b="1" dirty="0" smtClean="0">
              <a:solidFill>
                <a:srgbClr val="7030A0"/>
              </a:solidFill>
            </a:endParaRPr>
          </a:p>
          <a:p>
            <a:pPr algn="ctr"/>
            <a:r>
              <a:rPr lang="en-US" altLang="zh-TW" sz="4800" b="1" dirty="0" smtClean="0"/>
              <a:t>~~</a:t>
            </a:r>
            <a:r>
              <a:rPr lang="zh-TW" altLang="en-US" sz="4800" b="1" dirty="0" smtClean="0"/>
              <a:t>友善校園無界限</a:t>
            </a:r>
            <a:r>
              <a:rPr lang="en-US" altLang="zh-TW" sz="4800" b="1" dirty="0" smtClean="0"/>
              <a:t>~~</a:t>
            </a:r>
          </a:p>
          <a:p>
            <a:pPr algn="ctr"/>
            <a:r>
              <a:rPr lang="zh-TW" altLang="en-US" sz="4800" b="1" dirty="0" smtClean="0"/>
              <a:t>陪你勇敢，</a:t>
            </a:r>
            <a:endParaRPr lang="en-US" altLang="zh-TW" sz="4800" b="1" dirty="0" smtClean="0"/>
          </a:p>
          <a:p>
            <a:pPr algn="ctr"/>
            <a:r>
              <a:rPr lang="zh-TW" altLang="en-US" sz="4800" b="1" dirty="0" smtClean="0"/>
              <a:t>不再旁觀。</a:t>
            </a:r>
            <a:endParaRPr lang="en-US" altLang="zh-TW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414876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10" y="0"/>
            <a:ext cx="8447525" cy="67287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755793"/>
            <a:ext cx="3624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solidFill>
                  <a:srgbClr val="7030A0"/>
                </a:solidFill>
              </a:rPr>
              <a:t>111</a:t>
            </a:r>
            <a:r>
              <a:rPr lang="zh-TW" altLang="en-US" sz="4800" b="1" dirty="0">
                <a:solidFill>
                  <a:srgbClr val="7030A0"/>
                </a:solidFill>
              </a:rPr>
              <a:t>學年</a:t>
            </a:r>
            <a:r>
              <a:rPr lang="zh-TW" altLang="en-US" sz="4800" b="1" dirty="0" smtClean="0">
                <a:solidFill>
                  <a:srgbClr val="7030A0"/>
                </a:solidFill>
              </a:rPr>
              <a:t>度友善</a:t>
            </a:r>
            <a:r>
              <a:rPr lang="zh-TW" altLang="en-US" sz="4800" b="1" dirty="0">
                <a:solidFill>
                  <a:srgbClr val="7030A0"/>
                </a:solidFill>
              </a:rPr>
              <a:t>校園</a:t>
            </a:r>
            <a:r>
              <a:rPr lang="zh-TW" altLang="en-US" sz="4800" b="1" dirty="0" smtClean="0">
                <a:solidFill>
                  <a:srgbClr val="7030A0"/>
                </a:solidFill>
              </a:rPr>
              <a:t>宣導</a:t>
            </a:r>
            <a:endParaRPr lang="en-US" altLang="zh-TW" sz="4800" b="1" dirty="0" smtClean="0">
              <a:solidFill>
                <a:srgbClr val="7030A0"/>
              </a:solidFill>
            </a:endParaRPr>
          </a:p>
          <a:p>
            <a:pPr algn="ctr"/>
            <a:endParaRPr lang="en-US" altLang="zh-TW" sz="4800" b="1" dirty="0">
              <a:solidFill>
                <a:srgbClr val="7030A0"/>
              </a:solidFill>
            </a:endParaRPr>
          </a:p>
          <a:p>
            <a:pPr algn="ctr"/>
            <a:r>
              <a:rPr lang="en-US" altLang="zh-TW" sz="4800" b="1" dirty="0" smtClean="0"/>
              <a:t>~~</a:t>
            </a:r>
            <a:r>
              <a:rPr lang="zh-TW" altLang="en-US" sz="4800" b="1" dirty="0" smtClean="0"/>
              <a:t>防制學生藥物濫用</a:t>
            </a:r>
            <a:endParaRPr lang="en-US" altLang="zh-TW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51196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17303" cy="677580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36059" y="0"/>
            <a:ext cx="45548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rgbClr val="7030A0"/>
                </a:solidFill>
              </a:rPr>
              <a:t>111</a:t>
            </a:r>
            <a:r>
              <a:rPr lang="zh-TW" altLang="en-US" sz="4800" b="1" dirty="0">
                <a:solidFill>
                  <a:srgbClr val="7030A0"/>
                </a:solidFill>
              </a:rPr>
              <a:t>學年度</a:t>
            </a:r>
            <a:endParaRPr lang="en-US" altLang="zh-TW" sz="4800" b="1" dirty="0">
              <a:solidFill>
                <a:srgbClr val="7030A0"/>
              </a:solidFill>
            </a:endParaRPr>
          </a:p>
          <a:p>
            <a:pPr algn="ctr"/>
            <a:r>
              <a:rPr lang="zh-TW" altLang="en-US" sz="4800" b="1" dirty="0">
                <a:solidFill>
                  <a:srgbClr val="7030A0"/>
                </a:solidFill>
              </a:rPr>
              <a:t>友善校園</a:t>
            </a:r>
            <a:r>
              <a:rPr lang="zh-TW" altLang="en-US" sz="4800" b="1" dirty="0" smtClean="0">
                <a:solidFill>
                  <a:srgbClr val="7030A0"/>
                </a:solidFill>
              </a:rPr>
              <a:t>宣導</a:t>
            </a:r>
            <a:endParaRPr lang="en-US" altLang="zh-TW" sz="4800" b="1" dirty="0" smtClean="0">
              <a:solidFill>
                <a:srgbClr val="7030A0"/>
              </a:solidFill>
            </a:endParaRPr>
          </a:p>
          <a:p>
            <a:pPr algn="ctr"/>
            <a:endParaRPr lang="en-US" altLang="zh-TW" sz="4800" b="1" dirty="0" smtClean="0">
              <a:solidFill>
                <a:srgbClr val="7030A0"/>
              </a:solidFill>
            </a:endParaRPr>
          </a:p>
          <a:p>
            <a:r>
              <a:rPr lang="en-US" altLang="zh-TW" sz="4800" b="1" dirty="0" smtClean="0"/>
              <a:t>~~</a:t>
            </a:r>
            <a:r>
              <a:rPr lang="zh-TW" altLang="en-US" sz="4800" b="1" dirty="0" smtClean="0"/>
              <a:t>防制校園詐騙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8164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" y="185092"/>
            <a:ext cx="11619260" cy="66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99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6444" y="348233"/>
            <a:ext cx="1148993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7200" b="1" dirty="0">
                <a:solidFill>
                  <a:srgbClr val="7030A0"/>
                </a:solidFill>
              </a:rPr>
              <a:t>111</a:t>
            </a:r>
            <a:r>
              <a:rPr lang="zh-TW" altLang="en-US" sz="7200" b="1" dirty="0">
                <a:solidFill>
                  <a:srgbClr val="7030A0"/>
                </a:solidFill>
              </a:rPr>
              <a:t>學年度友善校園宣導</a:t>
            </a:r>
            <a:endParaRPr lang="en-US" altLang="zh-TW" sz="7200" b="1" dirty="0">
              <a:solidFill>
                <a:srgbClr val="7030A0"/>
              </a:solidFill>
            </a:endParaRPr>
          </a:p>
          <a:p>
            <a:r>
              <a:rPr lang="zh-TW" altLang="en-US" sz="4000" b="1" dirty="0" smtClean="0"/>
              <a:t>「強化校園安全防護措施」、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「落實</a:t>
            </a:r>
            <a:r>
              <a:rPr lang="en-US" altLang="zh-TW" sz="4000" b="1" dirty="0" err="1" smtClean="0"/>
              <a:t>COVID</a:t>
            </a:r>
            <a:r>
              <a:rPr lang="en-US" altLang="zh-TW" sz="4000" b="1" dirty="0" smtClean="0"/>
              <a:t>-19</a:t>
            </a:r>
            <a:r>
              <a:rPr lang="zh-TW" altLang="en-US" sz="4000" b="1" dirty="0" smtClean="0"/>
              <a:t>因應」、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「強化學生身心 健康與輔導」、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「強化校園自殺防治工作」、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「防治校園親密關係暴力事件」、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「瞭解與尊重身心障礙者」、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「防治數位</a:t>
            </a:r>
            <a:r>
              <a:rPr lang="en-US" altLang="zh-TW" sz="4000" b="1" dirty="0" smtClean="0"/>
              <a:t>/</a:t>
            </a:r>
            <a:r>
              <a:rPr lang="zh-TW" altLang="en-US" sz="4000" b="1" dirty="0" smtClean="0"/>
              <a:t>網路性別暴力」、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「配合執行跟蹤騷擾防制法」、</a:t>
            </a:r>
            <a:endParaRPr lang="en-US" altLang="zh-TW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708350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2" y="0"/>
            <a:ext cx="11054993" cy="68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36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43" y="0"/>
            <a:ext cx="9496702" cy="68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0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71" y="0"/>
            <a:ext cx="8590357" cy="67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0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25" y="3425825"/>
            <a:ext cx="6350" cy="6350"/>
          </a:xfrm>
          <a:prstGeom prst="rect">
            <a:avLst/>
          </a:prstGeom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95" y="45666"/>
            <a:ext cx="8050760" cy="68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27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86" y="-1"/>
            <a:ext cx="8115301" cy="68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94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9" y="0"/>
            <a:ext cx="4877345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979124" y="688368"/>
            <a:ext cx="5424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</a:rPr>
              <a:t>通學步道</a:t>
            </a:r>
            <a:endParaRPr lang="en-US" altLang="zh-TW" sz="60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6000" dirty="0" smtClean="0">
                <a:solidFill>
                  <a:srgbClr val="FF0000"/>
                </a:solidFill>
              </a:rPr>
              <a:t>亦為禁菸區域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328881" y="3678149"/>
            <a:ext cx="47868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accent5">
                    <a:lumMod val="75000"/>
                  </a:schemeClr>
                </a:solidFill>
              </a:rPr>
              <a:t>戒菸專線</a:t>
            </a:r>
            <a:endParaRPr lang="en-US" altLang="zh-TW" sz="6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altLang="zh-TW" sz="6000" b="1" dirty="0" smtClean="0">
                <a:solidFill>
                  <a:schemeClr val="accent5">
                    <a:lumMod val="75000"/>
                  </a:schemeClr>
                </a:solidFill>
              </a:rPr>
              <a:t>0800-63-63-63</a:t>
            </a:r>
            <a:endParaRPr lang="zh-TW" alt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67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09"/>
          <a:stretch/>
        </p:blipFill>
        <p:spPr>
          <a:xfrm>
            <a:off x="0" y="0"/>
            <a:ext cx="9246742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763855" y="102742"/>
            <a:ext cx="3551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chemeClr val="accent5">
                    <a:lumMod val="75000"/>
                  </a:schemeClr>
                </a:solidFill>
              </a:rPr>
              <a:t>0800-63-63-63</a:t>
            </a:r>
          </a:p>
          <a:p>
            <a:pPr algn="ctr"/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</a:rPr>
              <a:t>戒菸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</a:rPr>
              <a:t>專線</a:t>
            </a:r>
            <a:endParaRPr lang="zh-TW" alt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551541" y="2302324"/>
            <a:ext cx="2414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</a:rPr>
              <a:t>一手菸</a:t>
            </a:r>
            <a:endParaRPr lang="en-US" altLang="zh-TW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害自己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</a:rPr>
              <a:t>二手菸</a:t>
            </a:r>
            <a:endParaRPr lang="en-US" altLang="zh-TW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害家人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</a:rPr>
              <a:t>三手菸</a:t>
            </a:r>
            <a:endParaRPr lang="en-US" altLang="zh-TW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一直在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67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/>
          <a:stretch/>
        </p:blipFill>
        <p:spPr>
          <a:xfrm>
            <a:off x="0" y="1"/>
            <a:ext cx="10089222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236001" y="5657672"/>
            <a:ext cx="295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戒菸專線</a:t>
            </a:r>
            <a:endParaRPr lang="en-US" altLang="zh-TW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altLang="zh-TW" sz="3600" b="1" dirty="0" smtClean="0">
                <a:solidFill>
                  <a:schemeClr val="accent5">
                    <a:lumMod val="75000"/>
                  </a:schemeClr>
                </a:solidFill>
              </a:rPr>
              <a:t>0800-63-63-63</a:t>
            </a:r>
            <a:endParaRPr lang="zh-TW" alt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089222" y="1871175"/>
            <a:ext cx="20313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慎防接觸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新興毒品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及電子菸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48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" y="143839"/>
            <a:ext cx="11835829" cy="585619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6033" y="6113124"/>
            <a:ext cx="1196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至粉絲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專頁留言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分享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111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學年度親子參觀國防教育景點相片者，可於期末獲得獎品一份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!!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8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6327" y="326334"/>
            <a:ext cx="115362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177800">
              <a:spcAft>
                <a:spcPts val="0"/>
              </a:spcAft>
            </a:pPr>
            <a:r>
              <a:rPr lang="en-US" altLang="zh-TW" sz="5400" b="1" kern="100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1.8/30(</a:t>
            </a:r>
            <a:r>
              <a:rPr lang="zh-TW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開學日</a:t>
            </a:r>
            <a:r>
              <a:rPr lang="zh-TW" altLang="zh-TW" sz="54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開放機車暫停在北大門外通學步道上，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請家長在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前帶新生到教室，聽候廣播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30-10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在群英館召開新生家長座談會，會後家長即可離校。下午開放新生家長於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至各班教室接孩子，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前離校</a:t>
            </a:r>
            <a:r>
              <a:rPr lang="zh-TW" altLang="zh-TW" sz="54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61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2" y="1516796"/>
            <a:ext cx="6044630" cy="4533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6335731" y="639633"/>
            <a:ext cx="58562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歡迎各位爸媽爺奶加入靜修導護隊</a:t>
            </a:r>
            <a:endParaRPr lang="zh-TW" alt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89168" y="2513954"/>
            <a:ext cx="463364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服務時間</a:t>
            </a:r>
            <a:r>
              <a:rPr lang="en-US" altLang="zh-TW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</a:p>
          <a:p>
            <a:pPr algn="ctr"/>
            <a:r>
              <a:rPr lang="en-US" altLang="zh-TW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7:10-7:50</a:t>
            </a:r>
          </a:p>
          <a:p>
            <a:pPr algn="ctr"/>
            <a:r>
              <a:rPr lang="en-US" altLang="zh-TW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12:35-12:55</a:t>
            </a:r>
          </a:p>
          <a:p>
            <a:pPr algn="ctr"/>
            <a:r>
              <a:rPr lang="en-US" altLang="zh-TW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15:55-16:20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85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6327" y="117693"/>
            <a:ext cx="1153621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177800">
              <a:spcAft>
                <a:spcPts val="0"/>
              </a:spcAft>
            </a:pPr>
            <a:r>
              <a:rPr lang="en-US" altLang="zh-TW" sz="5400" b="1" kern="100" dirty="0" smtClean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2.8/31</a:t>
            </a:r>
            <a:r>
              <a:rPr lang="en-US" altLang="zh-TW" sz="5400" b="1" kern="100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起，孩子自行走到教室，家長請勿進入校園。上學前請明確跟孩子約定放學路隊屬於南門</a:t>
            </a:r>
            <a:r>
              <a:rPr lang="en-US" altLang="zh-TW" sz="54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靜修路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或北門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南平街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，放學時導師會將學生帶至指定的南門或北門，請家長耐心在校門外等候，若為安親班教師接回，務必與安親班確認等候位置及時間</a:t>
            </a:r>
            <a:r>
              <a:rPr lang="zh-TW" altLang="zh-TW" sz="5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3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020" y="95425"/>
            <a:ext cx="1167476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177800">
              <a:spcAft>
                <a:spcPts val="0"/>
              </a:spcAft>
            </a:pPr>
            <a:r>
              <a:rPr lang="en-US" altLang="zh-TW" sz="5400" kern="100" dirty="0" smtClean="0"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5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進出動線</a:t>
            </a:r>
            <a:r>
              <a:rPr lang="zh-TW" altLang="en-US" sz="5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zh-TW" sz="5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靜修路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南大門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涼亭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5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5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zh-TW" sz="54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南平街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北大門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公園</a:t>
            </a:r>
            <a:r>
              <a:rPr lang="en-US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54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家長盡量以機車接送</a:t>
            </a:r>
            <a:r>
              <a:rPr lang="zh-TW" altLang="zh-TW" sz="5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南大門外汽機車均不方便暫停</a:t>
            </a:r>
            <a:r>
              <a:rPr lang="en-US" altLang="zh-TW" sz="54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54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會被開單</a:t>
            </a:r>
            <a:r>
              <a:rPr lang="en-US" altLang="zh-TW" sz="54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54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，請加快孩子下車速度，且</a:t>
            </a:r>
            <a:r>
              <a:rPr lang="en-US" altLang="zh-TW" sz="54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54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54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sz="54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後關閉不開放；</a:t>
            </a:r>
            <a:r>
              <a:rPr lang="zh-TW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北大門外有通學步道，可從西興街、永平街或南平街進來</a:t>
            </a:r>
            <a:r>
              <a:rPr lang="zh-TW" altLang="zh-TW" sz="54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南平街北側門為人車分道教師車輛入口，家長、學生勿入</a:t>
            </a:r>
            <a:r>
              <a:rPr lang="en-US" altLang="zh-TW" sz="5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9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1671" y="452582"/>
            <a:ext cx="11767127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zh-TW" sz="4000" b="1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汽機車交通安全宣導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騎乘機車或電動機車均須</a:t>
            </a:r>
            <a:r>
              <a:rPr lang="zh-TW" altLang="zh-TW" sz="40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戴安全帽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；乘坐汽車者請繫安全帶，請讓孩子坐車子右側後座，到達學校時，</a:t>
            </a:r>
            <a:r>
              <a:rPr lang="zh-TW" altLang="zh-TW" sz="40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備妥用品</a:t>
            </a:r>
            <a:r>
              <a:rPr lang="zh-TW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於內側</a:t>
            </a:r>
            <a:r>
              <a:rPr lang="en-US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靠店家</a:t>
            </a:r>
            <a:r>
              <a:rPr lang="en-US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盡速下車</a:t>
            </a:r>
            <a:r>
              <a:rPr lang="zh-TW" altLang="zh-TW" sz="40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，勿久停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請勿於雙黃線上迴轉，靜修路上自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7-11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方向來的學生，請</a:t>
            </a:r>
            <a:r>
              <a:rPr lang="zh-TW" altLang="zh-TW" sz="40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於老爹滷味下車、歡樂牛排前等候，在導護志工指揮下安全過馬路。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穿越馬路時，請家長指導孩子</a:t>
            </a:r>
            <a:r>
              <a:rPr lang="zh-TW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使用有斑馬線、紅綠燈的路口，或到有導護志工執勤的地方過馬路，勿穿越馬路</a:t>
            </a:r>
            <a:r>
              <a:rPr lang="zh-TW" altLang="zh-TW" sz="40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7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3097"/>
          <a:stretch/>
        </p:blipFill>
        <p:spPr>
          <a:xfrm>
            <a:off x="258618" y="122934"/>
            <a:ext cx="11628582" cy="6638084"/>
          </a:xfrm>
          <a:prstGeom prst="rect">
            <a:avLst/>
          </a:prstGeom>
        </p:spPr>
      </p:pic>
      <p:sp>
        <p:nvSpPr>
          <p:cNvPr id="4" name="上-下雙向箭號 3"/>
          <p:cNvSpPr/>
          <p:nvPr/>
        </p:nvSpPr>
        <p:spPr>
          <a:xfrm>
            <a:off x="5661890" y="5541818"/>
            <a:ext cx="489528" cy="1089891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左-右雙向箭號 4"/>
          <p:cNvSpPr/>
          <p:nvPr/>
        </p:nvSpPr>
        <p:spPr>
          <a:xfrm>
            <a:off x="2299855" y="5315527"/>
            <a:ext cx="3362035" cy="45258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上-下雙向箭號 5"/>
          <p:cNvSpPr/>
          <p:nvPr/>
        </p:nvSpPr>
        <p:spPr>
          <a:xfrm>
            <a:off x="2299856" y="3112655"/>
            <a:ext cx="461818" cy="2202872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-右雙向箭號 6"/>
          <p:cNvSpPr/>
          <p:nvPr/>
        </p:nvSpPr>
        <p:spPr>
          <a:xfrm>
            <a:off x="3412836" y="2749248"/>
            <a:ext cx="2678545" cy="517237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-右雙向箭號 7"/>
          <p:cNvSpPr/>
          <p:nvPr/>
        </p:nvSpPr>
        <p:spPr>
          <a:xfrm>
            <a:off x="6550889" y="2749248"/>
            <a:ext cx="2438401" cy="517237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左-右雙向箭號 8"/>
          <p:cNvSpPr/>
          <p:nvPr/>
        </p:nvSpPr>
        <p:spPr>
          <a:xfrm>
            <a:off x="83130" y="0"/>
            <a:ext cx="2492990" cy="517237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9394210" y="36299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新生北大門進出動線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上-下雙向箭號 2"/>
          <p:cNvSpPr/>
          <p:nvPr/>
        </p:nvSpPr>
        <p:spPr>
          <a:xfrm>
            <a:off x="6070466" y="473915"/>
            <a:ext cx="550781" cy="257881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左-右雙向箭號 10"/>
          <p:cNvSpPr/>
          <p:nvPr/>
        </p:nvSpPr>
        <p:spPr>
          <a:xfrm>
            <a:off x="9380306" y="92467"/>
            <a:ext cx="2250040" cy="34764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75383" y="44011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1"/>
                </a:solidFill>
              </a:rPr>
              <a:t>新生南大門進出動線</a:t>
            </a:r>
            <a:endParaRPr lang="zh-TW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3" name="左-上雙向箭號 12"/>
          <p:cNvSpPr/>
          <p:nvPr/>
        </p:nvSpPr>
        <p:spPr>
          <a:xfrm>
            <a:off x="9758478" y="2157574"/>
            <a:ext cx="1273890" cy="3534310"/>
          </a:xfrm>
          <a:prstGeom prst="leftUpArrow">
            <a:avLst>
              <a:gd name="adj1" fmla="val 25000"/>
              <a:gd name="adj2" fmla="val 26166"/>
              <a:gd name="adj3" fmla="val 25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0505326" y="3047566"/>
            <a:ext cx="174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放學路隊動線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908" y="381844"/>
            <a:ext cx="117209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177800">
              <a:spcAft>
                <a:spcPts val="0"/>
              </a:spcAft>
            </a:pPr>
            <a:r>
              <a:rPr lang="en-US" altLang="zh-TW" sz="32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操場四周均設有圍籬無法穿越，</a:t>
            </a:r>
            <a:r>
              <a:rPr lang="zh-TW" altLang="zh-TW" sz="32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新生統一從南大門入校後左轉，走草皮沿晨曦樓走廊，再到勤學樓各班教室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b="1" kern="100" dirty="0" smtClean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3200" kern="100" dirty="0" smtClean="0">
                <a:latin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32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南平街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接送的安親班規劃為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安親班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區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，等候地點在北大門外右側連鎖磚上。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32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靜修路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接送，出校門口右轉的安親班規劃為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安親班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區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，等候地點在晨曦樓大樹前</a:t>
            </a:r>
            <a:r>
              <a:rPr lang="en-US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</a:t>
            </a:r>
            <a:r>
              <a:rPr lang="zh-TW" altLang="zh-TW" sz="32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改到沙坑遊戲區旁連鎖磚；空中美語改至中庭遊戲器材區。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32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靜修路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接送，出校門口左轉或通過馬路的安親班規劃為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安親班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，等候地點在書香樓下</a:t>
            </a:r>
            <a:r>
              <a:rPr lang="en-US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</a:t>
            </a:r>
            <a:r>
              <a:rPr lang="zh-TW" altLang="zh-TW" sz="32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改到心園水生池旁連鎖磚。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32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安親班接送時需手執安親班班牌，以便學生辨識所屬隊伍。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32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新生各班級放學路隊編排方式為南門與北門各一路，每路隊排列先後順序為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行步行放學、家長接送者、安親班接送者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2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3200" y="544945"/>
            <a:ext cx="1166552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zh-TW" sz="4000" b="1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生活小叮嚀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請為孩子備妥</a:t>
            </a:r>
            <a:r>
              <a:rPr lang="en-US" altLang="zh-TW" sz="4000" b="1" kern="100" dirty="0" err="1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500ml-1000ml</a:t>
            </a:r>
            <a:r>
              <a:rPr lang="zh-TW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的水壺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，裝好開水後再來上學。</a:t>
            </a:r>
            <a:r>
              <a:rPr lang="en-US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月份吃餐盒，</a:t>
            </a:r>
            <a:r>
              <a:rPr lang="en-US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月份開始午餐吃合菜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，請備妥大小碗及湯匙，並在餐袋外註明班級姓名。 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防疫期間，</a:t>
            </a:r>
            <a:r>
              <a:rPr lang="zh-TW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上學前量測體溫並登記於聯絡簿上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，書包內放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1-2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個口罩備用。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177800">
              <a:spcAft>
                <a:spcPts val="0"/>
              </a:spcAft>
            </a:pPr>
            <a:r>
              <a:rPr lang="en-US" altLang="zh-TW" sz="40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操場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PU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跑道工程仍在進行中，請提醒孩子勿穿越工地，勿在教室、走廊上奔跑嬉戲，以防碰撞受傷。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1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965</Words>
  <Application>Microsoft Office PowerPoint</Application>
  <PresentationFormat>寬螢幕</PresentationFormat>
  <Paragraphs>77</Paragraphs>
  <Slides>30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23</cp:revision>
  <dcterms:created xsi:type="dcterms:W3CDTF">2022-08-23T02:12:51Z</dcterms:created>
  <dcterms:modified xsi:type="dcterms:W3CDTF">2022-08-24T01:49:39Z</dcterms:modified>
</cp:coreProperties>
</file>