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1" r:id="rId2"/>
  </p:sldMasterIdLst>
  <p:notesMasterIdLst>
    <p:notesMasterId r:id="rId44"/>
  </p:notesMasterIdLst>
  <p:sldIdLst>
    <p:sldId id="256" r:id="rId3"/>
    <p:sldId id="296" r:id="rId4"/>
    <p:sldId id="257" r:id="rId5"/>
    <p:sldId id="290" r:id="rId6"/>
    <p:sldId id="258" r:id="rId7"/>
    <p:sldId id="291" r:id="rId8"/>
    <p:sldId id="292" r:id="rId9"/>
    <p:sldId id="293" r:id="rId10"/>
    <p:sldId id="294" r:id="rId11"/>
    <p:sldId id="295" r:id="rId12"/>
    <p:sldId id="325" r:id="rId13"/>
    <p:sldId id="308" r:id="rId14"/>
    <p:sldId id="297" r:id="rId15"/>
    <p:sldId id="312" r:id="rId16"/>
    <p:sldId id="298" r:id="rId17"/>
    <p:sldId id="326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9" r:id="rId28"/>
    <p:sldId id="313" r:id="rId29"/>
    <p:sldId id="310" r:id="rId30"/>
    <p:sldId id="311" r:id="rId31"/>
    <p:sldId id="314" r:id="rId32"/>
    <p:sldId id="318" r:id="rId33"/>
    <p:sldId id="324" r:id="rId34"/>
    <p:sldId id="323" r:id="rId35"/>
    <p:sldId id="315" r:id="rId36"/>
    <p:sldId id="316" r:id="rId37"/>
    <p:sldId id="317" r:id="rId38"/>
    <p:sldId id="319" r:id="rId39"/>
    <p:sldId id="320" r:id="rId40"/>
    <p:sldId id="321" r:id="rId41"/>
    <p:sldId id="322" r:id="rId42"/>
    <p:sldId id="288" r:id="rId4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25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8E348EA-BAE4-4048-9EDD-64C51EE797C7}">
  <a:tblStyle styleId="{08E348EA-BAE4-4048-9EDD-64C51EE797C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408" y="96"/>
      </p:cViewPr>
      <p:guideLst>
        <p:guide orient="horz" pos="62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708a6ee8a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708a6ee8a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474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4045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635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5785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833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588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6316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214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2246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963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165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8074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9016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907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5813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4945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78626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87331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72443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19796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6962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08a6ee8a1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08a6ee8a1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8682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6447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29809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55886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7264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0819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23044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1071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74590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1344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08a6ee8a1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08a6ee8a1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81835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1127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18a87eb8680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18a87eb8680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309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5911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772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87eb8680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a87eb8680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852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39"/>
            <a:ext cx="9143998" cy="514082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39149" y="928938"/>
            <a:ext cx="4291500" cy="29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39125" y="3848863"/>
            <a:ext cx="42915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39"/>
            <a:ext cx="9143998" cy="5140822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2062500"/>
            <a:ext cx="8520600" cy="11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255700"/>
            <a:ext cx="8520600" cy="5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Font typeface="Fira Sans Condensed"/>
              <a:buChar char="●"/>
              <a:defRPr sz="1400">
                <a:latin typeface="Fira Sans Condensed"/>
                <a:ea typeface="Fira Sans Condensed"/>
                <a:cs typeface="Fira Sans Condensed"/>
                <a:sym typeface="Fira Sans Condensed"/>
              </a:defRPr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Font typeface="Fira Sans Condensed"/>
              <a:buChar char="○"/>
              <a:defRPr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Font typeface="Fira Sans Condensed"/>
              <a:buChar char="■"/>
              <a:defRPr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Font typeface="Fira Sans Condensed"/>
              <a:buChar char="●"/>
              <a:defRPr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Font typeface="Fira Sans Condensed"/>
              <a:buChar char="○"/>
              <a:defRPr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Font typeface="Fira Sans Condensed"/>
              <a:buChar char="■"/>
              <a:defRPr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Font typeface="Fira Sans Condensed"/>
              <a:buChar char="●"/>
              <a:defRPr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Font typeface="Fira Sans Condensed"/>
              <a:buChar char="○"/>
              <a:defRPr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Font typeface="Fira Sans Condensed"/>
              <a:buChar char="■"/>
              <a:defRPr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39"/>
            <a:ext cx="9143998" cy="514082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634135" y="1434600"/>
            <a:ext cx="3532800" cy="22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39"/>
            <a:ext cx="9143998" cy="514082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1115100" y="1152475"/>
            <a:ext cx="6913800" cy="3456000"/>
          </a:xfrm>
          <a:prstGeom prst="rect">
            <a:avLst/>
          </a:prstGeom>
          <a:solidFill>
            <a:schemeClr val="dk1">
              <a:alpha val="56699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1400">
                <a:solidFill>
                  <a:srgbClr val="F3F3F3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400"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1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39"/>
            <a:ext cx="9143998" cy="514082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 flipH="1">
            <a:off x="5584135" y="2904500"/>
            <a:ext cx="1701300" cy="4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800" b="1"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400" b="1"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400" b="1"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400" b="1"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400" b="1"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400" b="1"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400" b="1"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400" b="1"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400" b="1"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2"/>
          </p:nvPr>
        </p:nvSpPr>
        <p:spPr>
          <a:xfrm flipH="1">
            <a:off x="5079300" y="3229525"/>
            <a:ext cx="2711100" cy="7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400">
                <a:latin typeface="Fira Sans Condensed"/>
                <a:ea typeface="Fira Sans Condensed"/>
                <a:cs typeface="Fira Sans Condensed"/>
                <a:sym typeface="Fira Sans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100"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100"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100"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100"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100"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100"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100"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100"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3"/>
          </p:nvPr>
        </p:nvSpPr>
        <p:spPr>
          <a:xfrm flipH="1">
            <a:off x="1858635" y="2904500"/>
            <a:ext cx="1701300" cy="4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800" b="1"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400" b="1"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400" b="1"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400" b="1"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400" b="1"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400" b="1"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400" b="1"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400" b="1"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jdhani"/>
              <a:buNone/>
              <a:defRPr sz="1400" b="1"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 flipH="1">
            <a:off x="1353800" y="3229525"/>
            <a:ext cx="2711100" cy="7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400">
                <a:latin typeface="Fira Sans Condensed"/>
                <a:ea typeface="Fira Sans Condensed"/>
                <a:cs typeface="Fira Sans Condensed"/>
                <a:sym typeface="Fira Sans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100"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100"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100"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100"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100"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100"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100"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"/>
              <a:buNone/>
              <a:defRPr sz="1100"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7201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39"/>
            <a:ext cx="9143998" cy="514082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1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39"/>
            <a:ext cx="9143998" cy="514082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487163" y="1434600"/>
            <a:ext cx="3367800" cy="22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"/>
              <a:buNone/>
              <a:defRPr sz="1400">
                <a:latin typeface="Fira Sans Condensed"/>
                <a:ea typeface="Fira Sans Condensed"/>
                <a:cs typeface="Fira Sans Condensed"/>
                <a:sym typeface="Fira Sans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"/>
              <a:buNone/>
              <a:defRPr sz="2800"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"/>
              <a:buNone/>
              <a:defRPr sz="2800"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"/>
              <a:buNone/>
              <a:defRPr sz="2800"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"/>
              <a:buNone/>
              <a:defRPr sz="2800"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"/>
              <a:buNone/>
              <a:defRPr sz="2800"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"/>
              <a:buNone/>
              <a:defRPr sz="2800"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"/>
              <a:buNone/>
              <a:defRPr sz="2800"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"/>
              <a:buNone/>
              <a:defRPr sz="2800"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6530228" y="1434600"/>
            <a:ext cx="1967100" cy="22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39"/>
            <a:ext cx="9143998" cy="514082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2422250" y="1418700"/>
            <a:ext cx="4299600" cy="23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39"/>
            <a:ext cx="9143998" cy="514082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522825" y="971850"/>
            <a:ext cx="3787800" cy="31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4799950" y="1954200"/>
            <a:ext cx="194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 idx="2" hasCustomPrompt="1"/>
          </p:nvPr>
        </p:nvSpPr>
        <p:spPr>
          <a:xfrm>
            <a:off x="4849170" y="1001125"/>
            <a:ext cx="2026800" cy="18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39"/>
            <a:ext cx="9143998" cy="514082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720100" y="1706850"/>
            <a:ext cx="2759700" cy="17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Rajdhani"/>
              <a:buNone/>
              <a:defRPr sz="2800" b="1">
                <a:solidFill>
                  <a:schemeClr val="lt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Rajdhani"/>
              <a:buNone/>
              <a:defRPr sz="2800" b="1">
                <a:solidFill>
                  <a:schemeClr val="lt2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Rajdhani"/>
              <a:buNone/>
              <a:defRPr sz="2800" b="1">
                <a:solidFill>
                  <a:schemeClr val="lt2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Rajdhani"/>
              <a:buNone/>
              <a:defRPr sz="2800" b="1">
                <a:solidFill>
                  <a:schemeClr val="lt2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Rajdhani"/>
              <a:buNone/>
              <a:defRPr sz="2800" b="1">
                <a:solidFill>
                  <a:schemeClr val="lt2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Rajdhani"/>
              <a:buNone/>
              <a:defRPr sz="2800" b="1">
                <a:solidFill>
                  <a:schemeClr val="lt2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Rajdhani"/>
              <a:buNone/>
              <a:defRPr sz="2800" b="1">
                <a:solidFill>
                  <a:schemeClr val="lt2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Rajdhani"/>
              <a:buNone/>
              <a:defRPr sz="2800" b="1">
                <a:solidFill>
                  <a:schemeClr val="lt2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Rajdhani"/>
              <a:buNone/>
              <a:defRPr sz="2800" b="1">
                <a:solidFill>
                  <a:schemeClr val="lt2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ra Sans Condensed Light"/>
              <a:buChar char="●"/>
              <a:defRPr sz="1200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ra Sans Condensed Light"/>
              <a:buChar char="○"/>
              <a:defRPr sz="1200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ra Sans Condensed Light"/>
              <a:buChar char="■"/>
              <a:defRPr sz="1200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ra Sans Condensed Light"/>
              <a:buChar char="●"/>
              <a:defRPr sz="1200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ra Sans Condensed Light"/>
              <a:buChar char="○"/>
              <a:defRPr sz="1200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ra Sans Condensed Light"/>
              <a:buChar char="■"/>
              <a:defRPr sz="1200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ra Sans Condensed Light"/>
              <a:buChar char="●"/>
              <a:defRPr sz="1200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ra Sans Condensed Light"/>
              <a:buChar char="○"/>
              <a:defRPr sz="1200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ra Sans Condensed Light"/>
              <a:buChar char="■"/>
              <a:defRPr sz="1200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2880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340">
          <p15:clr>
            <a:srgbClr val="EA4335"/>
          </p15:clr>
        </p15:guide>
        <p15:guide id="5" orient="horz" pos="2903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ctrTitle"/>
          </p:nvPr>
        </p:nvSpPr>
        <p:spPr>
          <a:xfrm>
            <a:off x="3395740" y="1699424"/>
            <a:ext cx="5064679" cy="10934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ts val="5000"/>
              </a:lnSpc>
            </a:pPr>
            <a:r>
              <a:rPr lang="zh-TW" altLang="en-US" sz="3200" dirty="0"/>
              <a:t>靜修國小</a:t>
            </a:r>
            <a:br>
              <a:rPr lang="zh-TW" altLang="en-US" sz="3200" dirty="0"/>
            </a:br>
            <a:r>
              <a:rPr lang="zh-TW" altLang="en-US" sz="3200" dirty="0"/>
              <a:t>    教師資訊安全與素養研習</a:t>
            </a:r>
            <a:endParaRPr sz="2000" dirty="0"/>
          </a:p>
        </p:txBody>
      </p:sp>
      <p:sp>
        <p:nvSpPr>
          <p:cNvPr id="58" name="Google Shape;58;p15"/>
          <p:cNvSpPr txBox="1">
            <a:spLocks noGrp="1"/>
          </p:cNvSpPr>
          <p:nvPr>
            <p:ph type="subTitle" idx="1"/>
          </p:nvPr>
        </p:nvSpPr>
        <p:spPr>
          <a:xfrm>
            <a:off x="5508626" y="2781244"/>
            <a:ext cx="3173735" cy="13263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ts val="3000"/>
              </a:lnSpc>
            </a:pPr>
            <a:r>
              <a:rPr lang="zh-TW" altLang="en-US" sz="1800" dirty="0"/>
              <a:t>時間：</a:t>
            </a:r>
            <a:r>
              <a:rPr lang="en-US" altLang="zh-TW" sz="1800" dirty="0"/>
              <a:t>2023/4/26</a:t>
            </a:r>
            <a:r>
              <a:rPr lang="zh-TW" altLang="en-US" sz="1800" dirty="0"/>
              <a:t>（三）</a:t>
            </a:r>
          </a:p>
          <a:p>
            <a:pPr marL="0" lvl="0" indent="0">
              <a:lnSpc>
                <a:spcPts val="3000"/>
              </a:lnSpc>
            </a:pPr>
            <a:r>
              <a:rPr lang="zh-TW" altLang="en-US" sz="1800" dirty="0"/>
              <a:t>地點：敬業樓</a:t>
            </a:r>
            <a:r>
              <a:rPr lang="en-US" altLang="zh-TW" sz="1800" dirty="0" err="1"/>
              <a:t>5F</a:t>
            </a:r>
            <a:r>
              <a:rPr lang="zh-TW" altLang="en-US" sz="1800" dirty="0"/>
              <a:t>電腦教室</a:t>
            </a:r>
          </a:p>
          <a:p>
            <a:pPr marL="0" lvl="0" indent="0">
              <a:lnSpc>
                <a:spcPts val="3000"/>
              </a:lnSpc>
            </a:pPr>
            <a:r>
              <a:rPr lang="zh-TW" altLang="en-US" sz="1800" dirty="0"/>
              <a:t>講師：資訊組    林志勇組長</a:t>
            </a:r>
          </a:p>
        </p:txBody>
      </p:sp>
      <p:pic>
        <p:nvPicPr>
          <p:cNvPr id="59" name="Google Shape;59;p1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950" y="978400"/>
            <a:ext cx="3049450" cy="347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4AF51C-1DA2-4968-B9FC-77C1C6251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01" y="504791"/>
            <a:ext cx="3528163" cy="700949"/>
          </a:xfrm>
        </p:spPr>
        <p:txBody>
          <a:bodyPr/>
          <a:lstStyle/>
          <a:p>
            <a:r>
              <a:rPr lang="zh-TW" altLang="en-US" dirty="0"/>
              <a:t>資安素養線上教材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BD892EA-A23D-400B-8B20-A83340ACC78B}"/>
              </a:ext>
            </a:extLst>
          </p:cNvPr>
          <p:cNvGrpSpPr/>
          <p:nvPr/>
        </p:nvGrpSpPr>
        <p:grpSpPr>
          <a:xfrm>
            <a:off x="386040" y="1278050"/>
            <a:ext cx="8371920" cy="3288349"/>
            <a:chOff x="386040" y="1278050"/>
            <a:chExt cx="8371920" cy="3288349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FC08AB4D-DE2A-4B00-B23B-A9BFB3B5E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040" y="1278050"/>
              <a:ext cx="3894060" cy="2418055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D98D844E-3DE1-4D13-81AD-871169DA4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9195" y="1671349"/>
              <a:ext cx="4298765" cy="1631459"/>
            </a:xfrm>
            <a:prstGeom prst="rect">
              <a:avLst/>
            </a:prstGeom>
          </p:spPr>
        </p:pic>
        <p:sp>
          <p:nvSpPr>
            <p:cNvPr id="12" name="標題 1">
              <a:extLst>
                <a:ext uri="{FF2B5EF4-FFF2-40B4-BE49-F238E27FC236}">
                  <a16:creationId xmlns:a16="http://schemas.microsoft.com/office/drawing/2014/main" id="{BC6CD7E6-3991-4230-929E-24835595B895}"/>
                </a:ext>
              </a:extLst>
            </p:cNvPr>
            <p:cNvSpPr txBox="1">
              <a:spLocks/>
            </p:cNvSpPr>
            <p:nvPr/>
          </p:nvSpPr>
          <p:spPr>
            <a:xfrm>
              <a:off x="568988" y="3865450"/>
              <a:ext cx="3528163" cy="7009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9pPr>
            </a:lstStyle>
            <a:p>
              <a:r>
                <a:rPr lang="en-US" altLang="zh-TW" sz="2000" dirty="0"/>
                <a:t>http://</a:t>
              </a:r>
              <a:r>
                <a:rPr lang="en-US" altLang="zh-TW" sz="2000" dirty="0" err="1"/>
                <a:t>free.eduweb.com.tw</a:t>
              </a:r>
              <a:r>
                <a:rPr lang="en-US" altLang="zh-TW" sz="2000" dirty="0"/>
                <a:t>/e/</a:t>
              </a:r>
              <a:r>
                <a:rPr lang="en-US" altLang="zh-TW" sz="2000" dirty="0" err="1"/>
                <a:t>e1</a:t>
              </a:r>
              <a:r>
                <a:rPr lang="en-US" altLang="zh-TW" sz="2000" dirty="0"/>
                <a:t>/</a:t>
              </a:r>
              <a:r>
                <a:rPr lang="en-US" altLang="zh-TW" sz="2000" dirty="0" err="1"/>
                <a:t>menu_pad.html</a:t>
              </a:r>
              <a:endParaRPr lang="zh-TW" altLang="en-US" sz="2000" dirty="0"/>
            </a:p>
          </p:txBody>
        </p:sp>
        <p:sp>
          <p:nvSpPr>
            <p:cNvPr id="14" name="標題 1">
              <a:extLst>
                <a:ext uri="{FF2B5EF4-FFF2-40B4-BE49-F238E27FC236}">
                  <a16:creationId xmlns:a16="http://schemas.microsoft.com/office/drawing/2014/main" id="{595E57BE-E9CC-4333-B5D4-692D7A486894}"/>
                </a:ext>
              </a:extLst>
            </p:cNvPr>
            <p:cNvSpPr txBox="1">
              <a:spLocks/>
            </p:cNvSpPr>
            <p:nvPr/>
          </p:nvSpPr>
          <p:spPr>
            <a:xfrm>
              <a:off x="4844495" y="3483129"/>
              <a:ext cx="3528163" cy="494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000"/>
                <a:buFont typeface="Rajdhani"/>
                <a:buNone/>
                <a:defRPr sz="3000" b="1" i="0" u="none" strike="noStrike" cap="none">
                  <a:solidFill>
                    <a:schemeClr val="lt2"/>
                  </a:solidFill>
                  <a:latin typeface="Rajdhani"/>
                  <a:ea typeface="Rajdhani"/>
                  <a:cs typeface="Rajdhani"/>
                  <a:sym typeface="Rajdhani"/>
                </a:defRPr>
              </a:lvl9pPr>
            </a:lstStyle>
            <a:p>
              <a:r>
                <a:rPr lang="en-US" altLang="zh-TW" sz="2000" dirty="0"/>
                <a:t>https://</a:t>
              </a:r>
              <a:r>
                <a:rPr lang="en-US" altLang="zh-TW" sz="2000" dirty="0" err="1"/>
                <a:t>isafe.moe.edu.tw</a:t>
              </a:r>
              <a:r>
                <a:rPr lang="en-US" altLang="zh-TW" sz="2000" dirty="0"/>
                <a:t>/</a:t>
              </a:r>
              <a:endParaRPr lang="zh-TW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963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4AF51C-1DA2-4968-B9FC-77C1C6251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837" y="655710"/>
            <a:ext cx="3528163" cy="700949"/>
          </a:xfrm>
        </p:spPr>
        <p:txBody>
          <a:bodyPr/>
          <a:lstStyle/>
          <a:p>
            <a:r>
              <a:rPr lang="zh-TW" altLang="en-US" sz="4400" dirty="0"/>
              <a:t>高風險行為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B6761422-EDEF-43D7-B4EE-1E2E84929AD3}"/>
              </a:ext>
            </a:extLst>
          </p:cNvPr>
          <p:cNvSpPr txBox="1">
            <a:spLocks/>
          </p:cNvSpPr>
          <p:nvPr/>
        </p:nvSpPr>
        <p:spPr>
          <a:xfrm>
            <a:off x="1713389" y="1574527"/>
            <a:ext cx="6467382" cy="2141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2"/>
                </a:solidFill>
              </a:rPr>
              <a:t>不當軟體</a:t>
            </a:r>
            <a:endParaRPr lang="en-US" altLang="zh-TW" sz="3200" dirty="0">
              <a:solidFill>
                <a:schemeClr val="tx2"/>
              </a:solidFill>
            </a:endParaRPr>
          </a:p>
          <a:p>
            <a:pPr marL="457200" indent="-4572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2"/>
                </a:solidFill>
              </a:rPr>
              <a:t>不當網站</a:t>
            </a:r>
            <a:endParaRPr lang="en-US" altLang="zh-TW" sz="3200" dirty="0">
              <a:solidFill>
                <a:schemeClr val="tx2"/>
              </a:solidFill>
            </a:endParaRPr>
          </a:p>
          <a:p>
            <a:pPr marL="457200" indent="-4572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2"/>
                </a:solidFill>
              </a:rPr>
              <a:t>不當簡訊</a:t>
            </a:r>
            <a:endParaRPr lang="en-US" altLang="zh-TW" sz="3200" dirty="0">
              <a:solidFill>
                <a:schemeClr val="tx2"/>
              </a:solidFill>
            </a:endParaRPr>
          </a:p>
          <a:p>
            <a:pPr marL="457200" indent="-4572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2"/>
                </a:solidFill>
              </a:rPr>
              <a:t>不當</a:t>
            </a:r>
            <a:r>
              <a:rPr lang="en-US" altLang="zh-TW" sz="3200" dirty="0">
                <a:solidFill>
                  <a:schemeClr val="tx2"/>
                </a:solidFill>
              </a:rPr>
              <a:t>email</a:t>
            </a:r>
            <a:endParaRPr lang="zh-TW" altLang="en-US" sz="3200" dirty="0">
              <a:solidFill>
                <a:schemeClr val="tx2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37BFEEC-A4D2-4F9C-B5FC-2570D7A15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728" y="1701739"/>
            <a:ext cx="3958462" cy="238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9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94E8047-9219-4263-AA98-515F126A3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58C7823-6E54-4D59-8F98-D8AEF795F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9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0B2BB38-8044-44A6-BA84-047988B1A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DF5223D-9D08-4DD7-BC45-3685E3050207}"/>
              </a:ext>
            </a:extLst>
          </p:cNvPr>
          <p:cNvSpPr txBox="1">
            <a:spLocks/>
          </p:cNvSpPr>
          <p:nvPr/>
        </p:nvSpPr>
        <p:spPr>
          <a:xfrm>
            <a:off x="293219" y="895647"/>
            <a:ext cx="3897041" cy="56236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2800" dirty="0">
                <a:solidFill>
                  <a:schemeClr val="tx2"/>
                </a:solidFill>
              </a:rPr>
              <a:t>可以用自然語言對話的人工智能</a:t>
            </a:r>
            <a:endParaRPr lang="en-US" altLang="zh-TW" sz="28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US" altLang="zh-TW" sz="20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zh-TW" altLang="en-US" sz="2000" dirty="0">
              <a:solidFill>
                <a:schemeClr val="tx2"/>
              </a:solidFill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BF9FE211-9CC3-4F36-BC47-9DCC22598778}"/>
              </a:ext>
            </a:extLst>
          </p:cNvPr>
          <p:cNvSpPr txBox="1">
            <a:spLocks/>
          </p:cNvSpPr>
          <p:nvPr/>
        </p:nvSpPr>
        <p:spPr>
          <a:xfrm>
            <a:off x="1518340" y="2708084"/>
            <a:ext cx="2671920" cy="103287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indent="-1778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2"/>
                </a:solidFill>
              </a:rPr>
              <a:t>多國語言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177800" indent="-1778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2"/>
                </a:solidFill>
              </a:rPr>
              <a:t>理解容錯詞句</a:t>
            </a:r>
            <a:endParaRPr lang="en-US" altLang="zh-TW" sz="28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zh-TW" altLang="en-US" sz="2000" dirty="0">
              <a:solidFill>
                <a:schemeClr val="tx2"/>
              </a:solidFill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7FE6EDD1-1D72-4CA4-87CF-B6E9F3C30388}"/>
              </a:ext>
            </a:extLst>
          </p:cNvPr>
          <p:cNvSpPr txBox="1">
            <a:spLocks/>
          </p:cNvSpPr>
          <p:nvPr/>
        </p:nvSpPr>
        <p:spPr>
          <a:xfrm>
            <a:off x="0" y="4559239"/>
            <a:ext cx="5905870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en-US" altLang="zh-TW" sz="3200" dirty="0" err="1">
                <a:solidFill>
                  <a:schemeClr val="tx2"/>
                </a:solidFill>
              </a:rPr>
              <a:t>ChatGPT</a:t>
            </a:r>
            <a:r>
              <a:rPr lang="en-US" altLang="zh-TW" sz="1600" dirty="0">
                <a:solidFill>
                  <a:schemeClr val="tx2"/>
                </a:solidFill>
              </a:rPr>
              <a:t>(Chat Generative Pre-trained Transformer)</a:t>
            </a:r>
            <a:endParaRPr lang="zh-TW" altLang="en-US" sz="16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zh-TW" alt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3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FC9E2FF7-CC11-483A-A40B-D5E80646745E}"/>
              </a:ext>
            </a:extLst>
          </p:cNvPr>
          <p:cNvSpPr txBox="1">
            <a:spLocks/>
          </p:cNvSpPr>
          <p:nvPr/>
        </p:nvSpPr>
        <p:spPr>
          <a:xfrm>
            <a:off x="441663" y="737098"/>
            <a:ext cx="6163323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科技非營利公司</a:t>
            </a:r>
            <a:r>
              <a:rPr lang="en-US" altLang="zh-TW" sz="3200" dirty="0" err="1">
                <a:solidFill>
                  <a:schemeClr val="tx2"/>
                </a:solidFill>
              </a:rPr>
              <a:t>OpenAi</a:t>
            </a:r>
            <a:endParaRPr lang="zh-TW" altLang="en-US" sz="16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zh-TW" altLang="en-US" sz="3200" dirty="0">
              <a:solidFill>
                <a:schemeClr val="tx2"/>
              </a:solidFill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DAC550AE-FCD9-4E2D-9F0D-D49DEB4A6526}"/>
              </a:ext>
            </a:extLst>
          </p:cNvPr>
          <p:cNvSpPr txBox="1">
            <a:spLocks/>
          </p:cNvSpPr>
          <p:nvPr/>
        </p:nvSpPr>
        <p:spPr>
          <a:xfrm>
            <a:off x="699116" y="2489879"/>
            <a:ext cx="5905870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2400" dirty="0">
                <a:solidFill>
                  <a:schemeClr val="tx2"/>
                </a:solidFill>
              </a:rPr>
              <a:t>市值</a:t>
            </a:r>
            <a:r>
              <a:rPr lang="en-US" altLang="zh-TW" sz="2400" dirty="0">
                <a:solidFill>
                  <a:schemeClr val="tx2"/>
                </a:solidFill>
              </a:rPr>
              <a:t>400</a:t>
            </a:r>
            <a:r>
              <a:rPr lang="zh-TW" altLang="en-US" sz="2400" dirty="0">
                <a:solidFill>
                  <a:schemeClr val="tx2"/>
                </a:solidFill>
              </a:rPr>
              <a:t>億美金</a:t>
            </a:r>
            <a:r>
              <a:rPr lang="en-US" altLang="zh-TW" sz="2400" dirty="0">
                <a:solidFill>
                  <a:schemeClr val="tx2"/>
                </a:solidFill>
              </a:rPr>
              <a:t>(</a:t>
            </a:r>
            <a:r>
              <a:rPr lang="zh-TW" altLang="en-US" sz="2400" dirty="0">
                <a:solidFill>
                  <a:schemeClr val="tx2"/>
                </a:solidFill>
              </a:rPr>
              <a:t>投資商贊助</a:t>
            </a:r>
            <a:r>
              <a:rPr lang="en-US" altLang="zh-TW" sz="2400" dirty="0">
                <a:solidFill>
                  <a:schemeClr val="tx2"/>
                </a:solidFill>
              </a:rPr>
              <a:t>)</a:t>
            </a:r>
            <a:endParaRPr lang="zh-TW" altLang="en-US" sz="2400" dirty="0">
              <a:solidFill>
                <a:schemeClr val="tx2"/>
              </a:solidFill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C811AA04-4B5C-498B-943C-E4E8F0107D5C}"/>
              </a:ext>
            </a:extLst>
          </p:cNvPr>
          <p:cNvSpPr txBox="1">
            <a:spLocks/>
          </p:cNvSpPr>
          <p:nvPr/>
        </p:nvSpPr>
        <p:spPr>
          <a:xfrm>
            <a:off x="699116" y="1905619"/>
            <a:ext cx="3269202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2400" dirty="0">
                <a:solidFill>
                  <a:schemeClr val="tx2"/>
                </a:solidFill>
              </a:rPr>
              <a:t>伊隆</a:t>
            </a:r>
            <a:r>
              <a:rPr lang="en-US" altLang="zh-TW" sz="2400" dirty="0">
                <a:solidFill>
                  <a:schemeClr val="tx2"/>
                </a:solidFill>
              </a:rPr>
              <a:t>·</a:t>
            </a:r>
            <a:r>
              <a:rPr lang="zh-TW" altLang="en-US" sz="2400" dirty="0">
                <a:solidFill>
                  <a:schemeClr val="tx2"/>
                </a:solidFill>
              </a:rPr>
              <a:t>馬斯克聯合創辦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534C5E-835F-49DE-9F60-CE8F76DDD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453" y="1425086"/>
            <a:ext cx="4056356" cy="212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4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7F34FA-B2FB-45F4-8068-3B924E1AB054}"/>
              </a:ext>
            </a:extLst>
          </p:cNvPr>
          <p:cNvSpPr txBox="1">
            <a:spLocks/>
          </p:cNvSpPr>
          <p:nvPr/>
        </p:nvSpPr>
        <p:spPr>
          <a:xfrm>
            <a:off x="888022" y="2509606"/>
            <a:ext cx="3204584" cy="6046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引發失業恐慌潮</a:t>
            </a:r>
            <a:endParaRPr lang="en-US" altLang="zh-TW" sz="32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US" altLang="zh-TW" sz="20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zh-TW" altLang="en-US" sz="2000" dirty="0">
              <a:solidFill>
                <a:schemeClr val="tx2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27F24FF-AC7F-40D1-9556-494360B31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" b="98094" l="1919" r="97697">
                        <a14:foregroundMark x1="16699" y1="23754" x2="16699" y2="23754"/>
                        <a14:foregroundMark x1="9789" y1="44282" x2="9789" y2="44282"/>
                        <a14:foregroundMark x1="19002" y1="40616" x2="19002" y2="40616"/>
                        <a14:foregroundMark x1="4607" y1="18622" x2="4607" y2="18622"/>
                        <a14:foregroundMark x1="8253" y1="8798" x2="8253" y2="8798"/>
                        <a14:foregroundMark x1="36660" y1="3812" x2="36660" y2="3812"/>
                        <a14:foregroundMark x1="19386" y1="1173" x2="19386" y2="1173"/>
                        <a14:foregroundMark x1="3839" y1="27566" x2="3839" y2="27566"/>
                        <a14:foregroundMark x1="3071" y1="18622" x2="3071" y2="18622"/>
                        <a14:foregroundMark x1="24568" y1="93109" x2="24568" y2="93109"/>
                        <a14:foregroundMark x1="29175" y1="92815" x2="29175" y2="92815"/>
                        <a14:foregroundMark x1="26488" y1="91202" x2="26488" y2="91202"/>
                        <a14:foregroundMark x1="84453" y1="93402" x2="84453" y2="93402"/>
                        <a14:foregroundMark x1="91555" y1="94282" x2="91555" y2="94282"/>
                        <a14:foregroundMark x1="89251" y1="97214" x2="89251" y2="97214"/>
                        <a14:foregroundMark x1="17466" y1="95455" x2="17466" y2="95455"/>
                        <a14:foregroundMark x1="51823" y1="90616" x2="51823" y2="90616"/>
                        <a14:foregroundMark x1="92706" y1="98094" x2="92706" y2="98094"/>
                        <a14:foregroundMark x1="97697" y1="96921" x2="97697" y2="96921"/>
                        <a14:backgroundMark x1="99424" y1="98680" x2="99424" y2="986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6186" y="574700"/>
            <a:ext cx="2956264" cy="3869812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CC6958A3-A349-4676-B4D2-C89E64D6C5B2}"/>
              </a:ext>
            </a:extLst>
          </p:cNvPr>
          <p:cNvSpPr txBox="1">
            <a:spLocks/>
          </p:cNvSpPr>
          <p:nvPr/>
        </p:nvSpPr>
        <p:spPr>
          <a:xfrm>
            <a:off x="888022" y="1716720"/>
            <a:ext cx="3577447" cy="6046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en-US" altLang="zh-TW" sz="3200" dirty="0">
                <a:solidFill>
                  <a:schemeClr val="tx2"/>
                </a:solidFill>
              </a:rPr>
              <a:t>2022</a:t>
            </a:r>
            <a:r>
              <a:rPr lang="zh-TW" altLang="en-US" sz="3200" dirty="0">
                <a:solidFill>
                  <a:schemeClr val="tx2"/>
                </a:solidFill>
              </a:rPr>
              <a:t>年</a:t>
            </a:r>
            <a:r>
              <a:rPr lang="en-US" altLang="zh-TW" sz="3200" dirty="0">
                <a:solidFill>
                  <a:schemeClr val="tx2"/>
                </a:solidFill>
              </a:rPr>
              <a:t>11</a:t>
            </a:r>
            <a:r>
              <a:rPr lang="zh-TW" altLang="en-US" sz="3200" dirty="0">
                <a:solidFill>
                  <a:schemeClr val="tx2"/>
                </a:solidFill>
              </a:rPr>
              <a:t>月底上線</a:t>
            </a:r>
            <a:endParaRPr lang="en-US" altLang="zh-TW" sz="20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zh-TW" altLang="en-US" sz="2000" dirty="0">
              <a:solidFill>
                <a:schemeClr val="tx2"/>
              </a:solidFill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48D4646-5257-47BF-BFD4-88087488810D}"/>
              </a:ext>
            </a:extLst>
          </p:cNvPr>
          <p:cNvSpPr txBox="1">
            <a:spLocks/>
          </p:cNvSpPr>
          <p:nvPr/>
        </p:nvSpPr>
        <p:spPr>
          <a:xfrm>
            <a:off x="888022" y="3203062"/>
            <a:ext cx="3204584" cy="6046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導致人類滅亡～</a:t>
            </a:r>
            <a:endParaRPr lang="en-US" altLang="zh-TW" sz="20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zh-TW" alt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8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7F34FA-B2FB-45F4-8068-3B924E1AB054}"/>
              </a:ext>
            </a:extLst>
          </p:cNvPr>
          <p:cNvSpPr txBox="1">
            <a:spLocks/>
          </p:cNvSpPr>
          <p:nvPr/>
        </p:nvSpPr>
        <p:spPr>
          <a:xfrm>
            <a:off x="870266" y="1248978"/>
            <a:ext cx="3204584" cy="6046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引發失業恐慌潮</a:t>
            </a:r>
            <a:endParaRPr lang="en-US" altLang="zh-TW" sz="32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US" altLang="zh-TW" sz="20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zh-TW" altLang="en-US" sz="2000" dirty="0">
              <a:solidFill>
                <a:schemeClr val="tx2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F60286C-24A4-4150-B48E-B8FCFAFC9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63336"/>
            <a:ext cx="3825319" cy="4416827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C427629C-F28C-4D80-8978-71BBC6BC3646}"/>
              </a:ext>
            </a:extLst>
          </p:cNvPr>
          <p:cNvSpPr txBox="1">
            <a:spLocks/>
          </p:cNvSpPr>
          <p:nvPr/>
        </p:nvSpPr>
        <p:spPr>
          <a:xfrm>
            <a:off x="870266" y="2571749"/>
            <a:ext cx="3701988" cy="6046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即使沒有被替代，間接的也會被懂</a:t>
            </a:r>
            <a:r>
              <a:rPr lang="en-US" altLang="zh-TW" sz="3200" dirty="0">
                <a:solidFill>
                  <a:schemeClr val="tx2"/>
                </a:solidFill>
              </a:rPr>
              <a:t>AI</a:t>
            </a:r>
            <a:r>
              <a:rPr lang="zh-TW" altLang="en-US" sz="3200" dirty="0">
                <a:solidFill>
                  <a:schemeClr val="tx2"/>
                </a:solidFill>
              </a:rPr>
              <a:t>的人取代～</a:t>
            </a:r>
            <a:endParaRPr lang="en-US" altLang="zh-TW" sz="32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US" altLang="zh-TW" sz="20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zh-TW" alt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2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895648-A2E8-4B30-A29E-5AF6B2F6E516}"/>
              </a:ext>
            </a:extLst>
          </p:cNvPr>
          <p:cNvSpPr txBox="1">
            <a:spLocks/>
          </p:cNvSpPr>
          <p:nvPr/>
        </p:nvSpPr>
        <p:spPr>
          <a:xfrm>
            <a:off x="5797374" y="1190195"/>
            <a:ext cx="3248971" cy="6046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傳說中的奇異點</a:t>
            </a:r>
            <a:endParaRPr lang="en-US" altLang="zh-TW" sz="20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zh-TW" altLang="en-US" sz="2000" dirty="0">
              <a:solidFill>
                <a:schemeClr val="tx2"/>
              </a:solidFill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2BF63D3-D822-4C8F-891E-CF512D9EFDE7}"/>
              </a:ext>
            </a:extLst>
          </p:cNvPr>
          <p:cNvSpPr txBox="1">
            <a:spLocks/>
          </p:cNvSpPr>
          <p:nvPr/>
        </p:nvSpPr>
        <p:spPr>
          <a:xfrm>
            <a:off x="6037070" y="1794874"/>
            <a:ext cx="3373261" cy="138641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indent="-1778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chemeClr val="tx2"/>
                </a:solidFill>
              </a:rPr>
              <a:t>250</a:t>
            </a:r>
            <a:r>
              <a:rPr lang="zh-TW" altLang="en-US" sz="2400" dirty="0">
                <a:solidFill>
                  <a:schemeClr val="tx2"/>
                </a:solidFill>
              </a:rPr>
              <a:t>年前工業革命</a:t>
            </a:r>
            <a:endParaRPr lang="en-US" altLang="zh-TW" sz="2400" dirty="0">
              <a:solidFill>
                <a:schemeClr val="tx2"/>
              </a:solidFill>
            </a:endParaRPr>
          </a:p>
          <a:p>
            <a:pPr marL="177800" indent="-1778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chemeClr val="tx2"/>
                </a:solidFill>
              </a:rPr>
              <a:t>130</a:t>
            </a:r>
            <a:r>
              <a:rPr lang="zh-TW" altLang="en-US" sz="2400" dirty="0">
                <a:solidFill>
                  <a:schemeClr val="tx2"/>
                </a:solidFill>
              </a:rPr>
              <a:t>年前電話的發明</a:t>
            </a:r>
            <a:endParaRPr lang="en-US" altLang="zh-TW" sz="2400" dirty="0">
              <a:solidFill>
                <a:schemeClr val="tx2"/>
              </a:solidFill>
            </a:endParaRPr>
          </a:p>
          <a:p>
            <a:pPr marL="177800" indent="-1778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chemeClr val="tx2"/>
                </a:solidFill>
              </a:rPr>
              <a:t>70</a:t>
            </a:r>
            <a:r>
              <a:rPr lang="zh-TW" altLang="en-US" sz="2400" dirty="0">
                <a:solidFill>
                  <a:schemeClr val="tx2"/>
                </a:solidFill>
              </a:rPr>
              <a:t>年前電腦的出現</a:t>
            </a:r>
            <a:endParaRPr lang="en-US" altLang="zh-TW" sz="24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US" altLang="zh-TW" sz="20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zh-TW" altLang="en-US" dirty="0">
              <a:solidFill>
                <a:schemeClr val="tx2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7592EAF-533E-47C6-9E7D-239F7FCE22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310" y="743620"/>
            <a:ext cx="5460650" cy="2974019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6EDC87FD-7E56-4A69-92E9-E7CB430DD36E}"/>
              </a:ext>
            </a:extLst>
          </p:cNvPr>
          <p:cNvSpPr txBox="1">
            <a:spLocks/>
          </p:cNvSpPr>
          <p:nvPr/>
        </p:nvSpPr>
        <p:spPr>
          <a:xfrm>
            <a:off x="2015231" y="4108506"/>
            <a:ext cx="6906828" cy="6046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en-US" altLang="zh-TW" sz="3200" dirty="0">
                <a:solidFill>
                  <a:schemeClr val="tx2"/>
                </a:solidFill>
              </a:rPr>
              <a:t>2045</a:t>
            </a:r>
            <a:r>
              <a:rPr lang="zh-TW" altLang="en-US" sz="3200" dirty="0">
                <a:solidFill>
                  <a:schemeClr val="tx2"/>
                </a:solidFill>
              </a:rPr>
              <a:t>將可能迎來下一個巨大的奇異點</a:t>
            </a:r>
            <a:endParaRPr lang="en-US" altLang="zh-TW" sz="20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zh-TW" alt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649CE3-0347-46CF-A98D-2E70BD861FFE}"/>
              </a:ext>
            </a:extLst>
          </p:cNvPr>
          <p:cNvSpPr txBox="1">
            <a:spLocks/>
          </p:cNvSpPr>
          <p:nvPr/>
        </p:nvSpPr>
        <p:spPr>
          <a:xfrm>
            <a:off x="275463" y="1234583"/>
            <a:ext cx="3248971" cy="6046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en-US" altLang="zh-TW" sz="3200" dirty="0">
                <a:solidFill>
                  <a:schemeClr val="tx2"/>
                </a:solidFill>
              </a:rPr>
              <a:t>5</a:t>
            </a:r>
            <a:r>
              <a:rPr lang="zh-TW" altLang="en-US" sz="3200" dirty="0">
                <a:solidFill>
                  <a:schemeClr val="tx2"/>
                </a:solidFill>
              </a:rPr>
              <a:t>天破一百萬</a:t>
            </a:r>
            <a:endParaRPr lang="zh-TW" altLang="en-US" sz="2000" dirty="0">
              <a:solidFill>
                <a:schemeClr val="tx2"/>
              </a:solidFill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53EEDED9-335A-4B09-9413-301CF7A5E4FD}"/>
              </a:ext>
            </a:extLst>
          </p:cNvPr>
          <p:cNvSpPr txBox="1">
            <a:spLocks/>
          </p:cNvSpPr>
          <p:nvPr/>
        </p:nvSpPr>
        <p:spPr>
          <a:xfrm>
            <a:off x="1021188" y="1967071"/>
            <a:ext cx="3248971" cy="6046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en-US" altLang="zh-TW" sz="3200" dirty="0">
                <a:solidFill>
                  <a:schemeClr val="tx2"/>
                </a:solidFill>
              </a:rPr>
              <a:t>1</a:t>
            </a:r>
            <a:r>
              <a:rPr lang="zh-TW" altLang="en-US" sz="3200" dirty="0">
                <a:solidFill>
                  <a:schemeClr val="tx2"/>
                </a:solidFill>
              </a:rPr>
              <a:t>個月破一億</a:t>
            </a:r>
            <a:endParaRPr lang="zh-TW" altLang="en-US" sz="2000" dirty="0">
              <a:solidFill>
                <a:schemeClr val="tx2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A267CF6-9B41-42DE-AEE8-D9088F2C5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2346" y="711878"/>
            <a:ext cx="4589757" cy="371974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E2112BB-70F7-41FD-AF0F-522EF60E0AAE}"/>
              </a:ext>
            </a:extLst>
          </p:cNvPr>
          <p:cNvSpPr/>
          <p:nvPr/>
        </p:nvSpPr>
        <p:spPr>
          <a:xfrm>
            <a:off x="3826276" y="3213717"/>
            <a:ext cx="2467992" cy="275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70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6AA1F83-66A2-4624-AB3C-CCE76A1AF6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332" y="609785"/>
            <a:ext cx="5185690" cy="3320248"/>
          </a:xfrm>
          <a:prstGeom prst="rect">
            <a:avLst/>
          </a:prstGeom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DCFF6D19-B01D-4D0C-AB8C-674AA16E5CCE}"/>
              </a:ext>
            </a:extLst>
          </p:cNvPr>
          <p:cNvSpPr txBox="1">
            <a:spLocks/>
          </p:cNvSpPr>
          <p:nvPr/>
        </p:nvSpPr>
        <p:spPr>
          <a:xfrm>
            <a:off x="355362" y="1113038"/>
            <a:ext cx="3248971" cy="6046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就是一個對話框</a:t>
            </a:r>
            <a:endParaRPr lang="zh-TW" altLang="en-US" sz="2000" dirty="0">
              <a:solidFill>
                <a:schemeClr val="tx2"/>
              </a:solidFill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63EF2A4C-F789-4D62-BB06-C44E2625B7EB}"/>
              </a:ext>
            </a:extLst>
          </p:cNvPr>
          <p:cNvSpPr txBox="1">
            <a:spLocks/>
          </p:cNvSpPr>
          <p:nvPr/>
        </p:nvSpPr>
        <p:spPr>
          <a:xfrm>
            <a:off x="355362" y="1818201"/>
            <a:ext cx="3248971" cy="6046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什麼都能聊！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E961D45C-B539-4971-B274-D6C89BC0C49D}"/>
              </a:ext>
            </a:extLst>
          </p:cNvPr>
          <p:cNvSpPr txBox="1">
            <a:spLocks/>
          </p:cNvSpPr>
          <p:nvPr/>
        </p:nvSpPr>
        <p:spPr>
          <a:xfrm>
            <a:off x="355361" y="2571750"/>
            <a:ext cx="3248971" cy="6046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食衣住行育樂</a:t>
            </a:r>
            <a:endParaRPr lang="en-US" altLang="zh-TW" sz="32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zh-TW" altLang="en-US" sz="3200" dirty="0">
              <a:solidFill>
                <a:schemeClr val="tx2"/>
              </a:solidFill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707F501C-A960-42A4-A005-5B3870B75F31}"/>
              </a:ext>
            </a:extLst>
          </p:cNvPr>
          <p:cNvSpPr txBox="1">
            <a:spLocks/>
          </p:cNvSpPr>
          <p:nvPr/>
        </p:nvSpPr>
        <p:spPr>
          <a:xfrm>
            <a:off x="806737" y="4179387"/>
            <a:ext cx="7209798" cy="6046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工作、健康、生活、娛樂、政治、經濟</a:t>
            </a:r>
          </a:p>
        </p:txBody>
      </p:sp>
    </p:spTree>
    <p:extLst>
      <p:ext uri="{BB962C8B-B14F-4D97-AF65-F5344CB8AC3E}">
        <p14:creationId xmlns:p14="http://schemas.microsoft.com/office/powerpoint/2010/main" val="72390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94E8047-9219-4263-AA98-515F126A3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58C7823-6E54-4D59-8F98-D8AEF795F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5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7C250-9ED0-4644-BB6A-E7FC47A6B264}"/>
              </a:ext>
            </a:extLst>
          </p:cNvPr>
          <p:cNvSpPr txBox="1">
            <a:spLocks/>
          </p:cNvSpPr>
          <p:nvPr/>
        </p:nvSpPr>
        <p:spPr>
          <a:xfrm>
            <a:off x="1411805" y="640856"/>
            <a:ext cx="3248971" cy="42063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2800" dirty="0">
                <a:solidFill>
                  <a:schemeClr val="tx2"/>
                </a:solidFill>
              </a:rPr>
              <a:t>做總結</a:t>
            </a:r>
            <a:endParaRPr lang="en-US" altLang="zh-TW" sz="28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r>
              <a:rPr lang="zh-TW" altLang="en-US" sz="2800" dirty="0">
                <a:solidFill>
                  <a:schemeClr val="tx2"/>
                </a:solidFill>
              </a:rPr>
              <a:t>  章節大意</a:t>
            </a:r>
            <a:endParaRPr lang="en-US" altLang="zh-TW" sz="28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r>
              <a:rPr lang="zh-TW" altLang="en-US" sz="2800" dirty="0">
                <a:solidFill>
                  <a:schemeClr val="tx2"/>
                </a:solidFill>
              </a:rPr>
              <a:t>    編故事</a:t>
            </a:r>
            <a:endParaRPr lang="en-US" altLang="zh-TW" sz="28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r>
              <a:rPr lang="zh-TW" altLang="en-US" sz="2800" dirty="0">
                <a:solidFill>
                  <a:schemeClr val="tx2"/>
                </a:solidFill>
              </a:rPr>
              <a:t>      作詞曲</a:t>
            </a:r>
            <a:endParaRPr lang="en-US" altLang="zh-TW" sz="28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r>
              <a:rPr lang="zh-TW" altLang="en-US" sz="2800" dirty="0">
                <a:solidFill>
                  <a:schemeClr val="tx2"/>
                </a:solidFill>
              </a:rPr>
              <a:t>        寫論文</a:t>
            </a:r>
            <a:endParaRPr lang="en-US" altLang="zh-TW" sz="28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r>
              <a:rPr lang="zh-TW" altLang="en-US" sz="2800" dirty="0">
                <a:solidFill>
                  <a:schemeClr val="tx2"/>
                </a:solidFill>
              </a:rPr>
              <a:t>規劃旅行</a:t>
            </a:r>
            <a:endParaRPr lang="en-US" altLang="zh-TW" sz="28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r>
              <a:rPr lang="zh-TW" altLang="en-US" sz="2800" dirty="0">
                <a:solidFill>
                  <a:schemeClr val="tx2"/>
                </a:solidFill>
              </a:rPr>
              <a:t>擬計畫</a:t>
            </a:r>
            <a:endParaRPr lang="en-US" altLang="zh-TW" sz="28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r>
              <a:rPr lang="zh-TW" altLang="en-US" sz="2800" dirty="0">
                <a:solidFill>
                  <a:schemeClr val="tx2"/>
                </a:solidFill>
              </a:rPr>
              <a:t>報告、紀錄</a:t>
            </a:r>
            <a:endParaRPr lang="en-US" altLang="zh-TW" sz="28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r>
              <a:rPr lang="zh-TW" altLang="en-US" sz="2800" dirty="0">
                <a:solidFill>
                  <a:schemeClr val="tx2"/>
                </a:solidFill>
              </a:rPr>
              <a:t>等等等～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1566272-01FB-46D9-B58A-300D04313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528" l="10000" r="90417">
                        <a14:foregroundMark x1="59479" y1="91250" x2="59479" y2="91250"/>
                        <a14:foregroundMark x1="39792" y1="17500" x2="39792" y2="17500"/>
                        <a14:foregroundMark x1="33333" y1="10000" x2="33333" y2="10000"/>
                        <a14:foregroundMark x1="90417" y1="42222" x2="90417" y2="42222"/>
                        <a14:foregroundMark x1="38021" y1="20139" x2="38021" y2="20139"/>
                        <a14:foregroundMark x1="63438" y1="91528" x2="63438" y2="91528"/>
                        <a14:foregroundMark x1="35938" y1="22778" x2="35938" y2="22778"/>
                        <a14:foregroundMark x1="51042" y1="10972" x2="51042" y2="10972"/>
                        <a14:foregroundMark x1="33750" y1="20139" x2="33750" y2="20139"/>
                        <a14:foregroundMark x1="39063" y1="18611" x2="39063" y2="18611"/>
                        <a14:foregroundMark x1="35313" y1="16806" x2="35313" y2="16806"/>
                        <a14:foregroundMark x1="35417" y1="59167" x2="35417" y2="59167"/>
                        <a14:foregroundMark x1="37292" y1="54861" x2="37292" y2="54861"/>
                        <a14:foregroundMark x1="39167" y1="59306" x2="39167" y2="59306"/>
                        <a14:foregroundMark x1="36875" y1="63472" x2="36875" y2="63472"/>
                        <a14:foregroundMark x1="28333" y1="57083" x2="28333" y2="57083"/>
                        <a14:foregroundMark x1="26354" y1="56806" x2="26354" y2="56806"/>
                        <a14:foregroundMark x1="25417" y1="61250" x2="25417" y2="61250"/>
                        <a14:foregroundMark x1="19688" y1="58056" x2="19688" y2="58056"/>
                        <a14:backgroundMark x1="35313" y1="17500" x2="35313" y2="17500"/>
                        <a14:backgroundMark x1="36667" y1="61667" x2="36667" y2="61667"/>
                        <a14:backgroundMark x1="38438" y1="59722" x2="38438" y2="59722"/>
                        <a14:backgroundMark x1="33958" y1="57222" x2="33958" y2="57222"/>
                        <a14:backgroundMark x1="33958" y1="57222" x2="33958" y2="57222"/>
                        <a14:backgroundMark x1="35104" y1="57500" x2="35104" y2="5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3944" y="640856"/>
            <a:ext cx="5743114" cy="430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8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A4B049D-0E98-4247-8BF6-CCE762CF4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37" y="306169"/>
            <a:ext cx="3711189" cy="4282585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3F071E86-2191-4753-9C42-0E8C82A6C975}"/>
              </a:ext>
            </a:extLst>
          </p:cNvPr>
          <p:cNvSpPr txBox="1">
            <a:spLocks/>
          </p:cNvSpPr>
          <p:nvPr/>
        </p:nvSpPr>
        <p:spPr>
          <a:xfrm>
            <a:off x="4421914" y="982929"/>
            <a:ext cx="3976940" cy="5549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史丹佛大學教授發現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D7E30061-AD7E-4F6B-BCE1-9AFDAF7575DD}"/>
              </a:ext>
            </a:extLst>
          </p:cNvPr>
          <p:cNvSpPr txBox="1">
            <a:spLocks/>
          </p:cNvSpPr>
          <p:nvPr/>
        </p:nvSpPr>
        <p:spPr>
          <a:xfrm>
            <a:off x="4662318" y="1797619"/>
            <a:ext cx="3976940" cy="5549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2400" dirty="0">
                <a:solidFill>
                  <a:schemeClr val="tx2"/>
                </a:solidFill>
              </a:rPr>
              <a:t>平常上課不認真、不來上課的學生，論文寫得特別好！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45B445C-F0F4-4E2C-9582-9BD9D6DBEA25}"/>
              </a:ext>
            </a:extLst>
          </p:cNvPr>
          <p:cNvSpPr txBox="1">
            <a:spLocks/>
          </p:cNvSpPr>
          <p:nvPr/>
        </p:nvSpPr>
        <p:spPr>
          <a:xfrm>
            <a:off x="3965067" y="3328127"/>
            <a:ext cx="4890633" cy="5549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2400" dirty="0">
                <a:solidFill>
                  <a:schemeClr val="tx2"/>
                </a:solidFill>
              </a:rPr>
              <a:t>利用</a:t>
            </a:r>
            <a:r>
              <a:rPr lang="en-US" altLang="zh-TW" sz="2400" dirty="0" err="1">
                <a:solidFill>
                  <a:schemeClr val="tx2"/>
                </a:solidFill>
              </a:rPr>
              <a:t>ChatGPT</a:t>
            </a:r>
            <a:r>
              <a:rPr lang="zh-TW" altLang="en-US" sz="2400" dirty="0">
                <a:solidFill>
                  <a:schemeClr val="tx2"/>
                </a:solidFill>
              </a:rPr>
              <a:t>作弊抄襲，編寫論文，甚至模擬</a:t>
            </a:r>
            <a:r>
              <a:rPr lang="en-US" altLang="zh-TW" sz="2400" dirty="0">
                <a:solidFill>
                  <a:schemeClr val="tx2"/>
                </a:solidFill>
              </a:rPr>
              <a:t>Final</a:t>
            </a:r>
            <a:r>
              <a:rPr lang="zh-TW" altLang="en-US" sz="2400" dirty="0">
                <a:solidFill>
                  <a:schemeClr val="tx2"/>
                </a:solidFill>
              </a:rPr>
              <a:t>口試題目和回答！</a:t>
            </a:r>
          </a:p>
        </p:txBody>
      </p:sp>
    </p:spTree>
    <p:extLst>
      <p:ext uri="{BB962C8B-B14F-4D97-AF65-F5344CB8AC3E}">
        <p14:creationId xmlns:p14="http://schemas.microsoft.com/office/powerpoint/2010/main" val="41792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C962DE6-FFC0-410E-9A28-12F429ACDD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9516" y="1440808"/>
            <a:ext cx="3973152" cy="2991776"/>
          </a:xfrm>
          <a:prstGeom prst="rect">
            <a:avLst/>
          </a:prstGeom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3C1D8247-C50B-4DA6-8C74-41559C692FEE}"/>
              </a:ext>
            </a:extLst>
          </p:cNvPr>
          <p:cNvSpPr txBox="1">
            <a:spLocks/>
          </p:cNvSpPr>
          <p:nvPr/>
        </p:nvSpPr>
        <p:spPr>
          <a:xfrm>
            <a:off x="497981" y="423245"/>
            <a:ext cx="6506498" cy="5549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賓夕法尼亞大學</a:t>
            </a:r>
            <a:r>
              <a:rPr lang="en-US" altLang="zh-TW" sz="3200" dirty="0">
                <a:solidFill>
                  <a:schemeClr val="tx2"/>
                </a:solidFill>
              </a:rPr>
              <a:t>MBA</a:t>
            </a:r>
            <a:r>
              <a:rPr lang="zh-TW" altLang="en-US" sz="3200" dirty="0">
                <a:solidFill>
                  <a:schemeClr val="tx2"/>
                </a:solidFill>
              </a:rPr>
              <a:t>結業考試題目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9C90E38A-F26C-44BB-B314-3CC4999E523A}"/>
              </a:ext>
            </a:extLst>
          </p:cNvPr>
          <p:cNvSpPr txBox="1">
            <a:spLocks/>
          </p:cNvSpPr>
          <p:nvPr/>
        </p:nvSpPr>
        <p:spPr>
          <a:xfrm>
            <a:off x="4793939" y="921269"/>
            <a:ext cx="2032153" cy="278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1200" dirty="0">
                <a:solidFill>
                  <a:schemeClr val="tx2"/>
                </a:solidFill>
              </a:rPr>
              <a:t>全美排名第</a:t>
            </a:r>
            <a:r>
              <a:rPr lang="en-US" altLang="zh-TW" sz="1200" dirty="0">
                <a:solidFill>
                  <a:schemeClr val="tx2"/>
                </a:solidFill>
              </a:rPr>
              <a:t>6</a:t>
            </a:r>
            <a:r>
              <a:rPr lang="zh-TW" altLang="en-US" sz="1200" dirty="0">
                <a:solidFill>
                  <a:schemeClr val="tx2"/>
                </a:solidFill>
              </a:rPr>
              <a:t>、世界排名</a:t>
            </a:r>
            <a:r>
              <a:rPr lang="en-US" altLang="zh-TW" sz="1200" dirty="0">
                <a:solidFill>
                  <a:schemeClr val="tx2"/>
                </a:solidFill>
              </a:rPr>
              <a:t>11</a:t>
            </a:r>
            <a:endParaRPr lang="zh-TW" altLang="en-US" sz="1200" dirty="0">
              <a:solidFill>
                <a:schemeClr val="tx2"/>
              </a:solidFill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76EA6D1A-1FF2-417B-BFC6-FAD90537F5B3}"/>
              </a:ext>
            </a:extLst>
          </p:cNvPr>
          <p:cNvGrpSpPr/>
          <p:nvPr/>
        </p:nvGrpSpPr>
        <p:grpSpPr>
          <a:xfrm>
            <a:off x="813709" y="2557867"/>
            <a:ext cx="3700589" cy="2071380"/>
            <a:chOff x="386031" y="1394033"/>
            <a:chExt cx="3700589" cy="2071380"/>
          </a:xfrm>
        </p:grpSpPr>
        <p:sp>
          <p:nvSpPr>
            <p:cNvPr id="7" name="內容版面配置區 2">
              <a:extLst>
                <a:ext uri="{FF2B5EF4-FFF2-40B4-BE49-F238E27FC236}">
                  <a16:creationId xmlns:a16="http://schemas.microsoft.com/office/drawing/2014/main" id="{8DA08746-FED8-48E6-87DE-49AA5EB2159E}"/>
                </a:ext>
              </a:extLst>
            </p:cNvPr>
            <p:cNvSpPr txBox="1">
              <a:spLocks/>
            </p:cNvSpPr>
            <p:nvPr/>
          </p:nvSpPr>
          <p:spPr>
            <a:xfrm rot="20440165">
              <a:off x="746575" y="1394033"/>
              <a:ext cx="1641535" cy="2071380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zh-TW" sz="13800" b="1" dirty="0">
                  <a:solidFill>
                    <a:srgbClr val="FF0000"/>
                  </a:solidFill>
                </a:rPr>
                <a:t>B</a:t>
              </a:r>
              <a:endParaRPr lang="zh-TW" altLang="en-US" sz="138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內容版面配置區 2">
              <a:extLst>
                <a:ext uri="{FF2B5EF4-FFF2-40B4-BE49-F238E27FC236}">
                  <a16:creationId xmlns:a16="http://schemas.microsoft.com/office/drawing/2014/main" id="{00F7DCC9-1AAF-4BB9-B18E-77155CA8DF9E}"/>
                </a:ext>
              </a:extLst>
            </p:cNvPr>
            <p:cNvSpPr txBox="1">
              <a:spLocks/>
            </p:cNvSpPr>
            <p:nvPr/>
          </p:nvSpPr>
          <p:spPr>
            <a:xfrm>
              <a:off x="1851963" y="3129704"/>
              <a:ext cx="2234657" cy="278092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zh-TW" altLang="en-US" dirty="0">
                  <a:solidFill>
                    <a:schemeClr val="tx2"/>
                  </a:solidFill>
                </a:rPr>
                <a:t>相當優秀    </a:t>
              </a:r>
              <a:r>
                <a:rPr lang="en-US" altLang="zh-TW" dirty="0">
                  <a:solidFill>
                    <a:schemeClr val="tx2"/>
                  </a:solidFill>
                </a:rPr>
                <a:t>(</a:t>
              </a:r>
              <a:r>
                <a:rPr lang="zh-TW" altLang="en-US" dirty="0">
                  <a:solidFill>
                    <a:schemeClr val="tx2"/>
                  </a:solidFill>
                </a:rPr>
                <a:t>註：</a:t>
              </a:r>
              <a:r>
                <a:rPr lang="en-US" altLang="zh-TW" dirty="0">
                  <a:solidFill>
                    <a:schemeClr val="tx2"/>
                  </a:solidFill>
                </a:rPr>
                <a:t>A</a:t>
              </a:r>
              <a:r>
                <a:rPr lang="zh-TW" altLang="en-US" dirty="0">
                  <a:solidFill>
                    <a:schemeClr val="tx2"/>
                  </a:solidFill>
                </a:rPr>
                <a:t>是完美</a:t>
              </a:r>
              <a:r>
                <a:rPr lang="en-US" altLang="zh-TW" dirty="0">
                  <a:solidFill>
                    <a:schemeClr val="tx2"/>
                  </a:solidFill>
                </a:rPr>
                <a:t>)</a:t>
              </a:r>
              <a:endParaRPr lang="zh-TW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9" name="內容版面配置區 2">
              <a:extLst>
                <a:ext uri="{FF2B5EF4-FFF2-40B4-BE49-F238E27FC236}">
                  <a16:creationId xmlns:a16="http://schemas.microsoft.com/office/drawing/2014/main" id="{85D97C09-3E6D-4914-83E7-FEE93E2FE391}"/>
                </a:ext>
              </a:extLst>
            </p:cNvPr>
            <p:cNvSpPr txBox="1">
              <a:spLocks/>
            </p:cNvSpPr>
            <p:nvPr/>
          </p:nvSpPr>
          <p:spPr>
            <a:xfrm>
              <a:off x="386031" y="1596659"/>
              <a:ext cx="2032153" cy="278092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zh-TW" altLang="en-US" sz="1600" dirty="0">
                  <a:solidFill>
                    <a:schemeClr val="tx2"/>
                  </a:solidFill>
                </a:rPr>
                <a:t>得到</a:t>
              </a:r>
              <a:endParaRPr lang="zh-TW" altLang="en-US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3CD4F35F-E655-480C-A691-544A2077970C}"/>
              </a:ext>
            </a:extLst>
          </p:cNvPr>
          <p:cNvSpPr txBox="1">
            <a:spLocks/>
          </p:cNvSpPr>
          <p:nvPr/>
        </p:nvSpPr>
        <p:spPr>
          <a:xfrm>
            <a:off x="813709" y="1403355"/>
            <a:ext cx="3372680" cy="8390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indent="-1778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2"/>
                </a:solidFill>
              </a:rPr>
              <a:t>學生都是企業高官</a:t>
            </a:r>
            <a:endParaRPr lang="en-US" altLang="zh-TW" sz="2400" dirty="0">
              <a:solidFill>
                <a:schemeClr val="tx2"/>
              </a:solidFill>
            </a:endParaRPr>
          </a:p>
          <a:p>
            <a:pPr marL="177800" indent="-1778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2"/>
                </a:solidFill>
              </a:rPr>
              <a:t>評審在不知情下批閱</a:t>
            </a:r>
            <a:endParaRPr lang="en-US" altLang="zh-TW" sz="24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US" altLang="zh-TW" sz="2400" dirty="0">
              <a:solidFill>
                <a:schemeClr val="tx2"/>
              </a:solidFill>
            </a:endParaRPr>
          </a:p>
          <a:p>
            <a:pPr marL="177800" indent="-1778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zh-TW" alt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4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4E57710-2B12-4DFE-AAC5-5B9C4F69C3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329" t="22666" r="15192" b="22102"/>
          <a:stretch/>
        </p:blipFill>
        <p:spPr>
          <a:xfrm>
            <a:off x="395914" y="1389136"/>
            <a:ext cx="3016153" cy="3151572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981C627C-FE4A-4931-BC11-943ADBAEB365}"/>
              </a:ext>
            </a:extLst>
          </p:cNvPr>
          <p:cNvSpPr txBox="1">
            <a:spLocks/>
          </p:cNvSpPr>
          <p:nvPr/>
        </p:nvSpPr>
        <p:spPr>
          <a:xfrm>
            <a:off x="3433293" y="1076500"/>
            <a:ext cx="3967484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明尼蘇達大學法學院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E6D92AE-6FEF-4197-9DAE-9CC550B5B46C}"/>
              </a:ext>
            </a:extLst>
          </p:cNvPr>
          <p:cNvGrpSpPr/>
          <p:nvPr/>
        </p:nvGrpSpPr>
        <p:grpSpPr>
          <a:xfrm>
            <a:off x="3697235" y="1505436"/>
            <a:ext cx="3094681" cy="2839656"/>
            <a:chOff x="3697235" y="1505436"/>
            <a:chExt cx="3094681" cy="2839656"/>
          </a:xfrm>
        </p:grpSpPr>
        <p:sp>
          <p:nvSpPr>
            <p:cNvPr id="9" name="內容版面配置區 2">
              <a:extLst>
                <a:ext uri="{FF2B5EF4-FFF2-40B4-BE49-F238E27FC236}">
                  <a16:creationId xmlns:a16="http://schemas.microsoft.com/office/drawing/2014/main" id="{2FA15D61-BA3E-4FBB-9127-12C7B0A71B28}"/>
                </a:ext>
              </a:extLst>
            </p:cNvPr>
            <p:cNvSpPr txBox="1">
              <a:spLocks/>
            </p:cNvSpPr>
            <p:nvPr/>
          </p:nvSpPr>
          <p:spPr>
            <a:xfrm rot="20440165">
              <a:off x="3980199" y="2035860"/>
              <a:ext cx="1641535" cy="2071380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zh-TW" sz="13800" b="1" dirty="0">
                  <a:solidFill>
                    <a:srgbClr val="FF0000"/>
                  </a:solidFill>
                </a:rPr>
                <a:t>C</a:t>
              </a:r>
              <a:endParaRPr lang="zh-TW" altLang="en-US" sz="138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內容版面配置區 2">
              <a:extLst>
                <a:ext uri="{FF2B5EF4-FFF2-40B4-BE49-F238E27FC236}">
                  <a16:creationId xmlns:a16="http://schemas.microsoft.com/office/drawing/2014/main" id="{78566664-06DB-4BEA-8962-8E67277B54EA}"/>
                </a:ext>
              </a:extLst>
            </p:cNvPr>
            <p:cNvSpPr txBox="1">
              <a:spLocks/>
            </p:cNvSpPr>
            <p:nvPr/>
          </p:nvSpPr>
          <p:spPr>
            <a:xfrm>
              <a:off x="3714423" y="4067000"/>
              <a:ext cx="2598371" cy="278092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zh-TW" altLang="en-US" dirty="0">
                  <a:solidFill>
                    <a:schemeClr val="tx2"/>
                  </a:solidFill>
                </a:rPr>
                <a:t>仍然通過 </a:t>
              </a:r>
              <a:r>
                <a:rPr lang="en-US" altLang="zh-TW" dirty="0">
                  <a:solidFill>
                    <a:schemeClr val="tx2"/>
                  </a:solidFill>
                </a:rPr>
                <a:t>(</a:t>
              </a:r>
              <a:r>
                <a:rPr lang="zh-TW" altLang="en-US" dirty="0">
                  <a:solidFill>
                    <a:schemeClr val="tx2"/>
                  </a:solidFill>
                </a:rPr>
                <a:t>註：計算能力較差</a:t>
              </a:r>
              <a:r>
                <a:rPr lang="en-US" altLang="zh-TW" dirty="0">
                  <a:solidFill>
                    <a:schemeClr val="tx2"/>
                  </a:solidFill>
                </a:rPr>
                <a:t>)</a:t>
              </a:r>
              <a:endParaRPr lang="zh-TW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11" name="內容版面配置區 2">
              <a:extLst>
                <a:ext uri="{FF2B5EF4-FFF2-40B4-BE49-F238E27FC236}">
                  <a16:creationId xmlns:a16="http://schemas.microsoft.com/office/drawing/2014/main" id="{EE9401BF-5C2C-4960-B580-68D54C48EC49}"/>
                </a:ext>
              </a:extLst>
            </p:cNvPr>
            <p:cNvSpPr txBox="1">
              <a:spLocks/>
            </p:cNvSpPr>
            <p:nvPr/>
          </p:nvSpPr>
          <p:spPr>
            <a:xfrm>
              <a:off x="3697235" y="2238485"/>
              <a:ext cx="2032153" cy="278092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zh-TW" altLang="en-US" sz="1600" dirty="0">
                  <a:solidFill>
                    <a:schemeClr val="tx2"/>
                  </a:solidFill>
                </a:rPr>
                <a:t>得到</a:t>
              </a:r>
              <a:endParaRPr lang="zh-TW" alt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2" name="內容版面配置區 2">
              <a:extLst>
                <a:ext uri="{FF2B5EF4-FFF2-40B4-BE49-F238E27FC236}">
                  <a16:creationId xmlns:a16="http://schemas.microsoft.com/office/drawing/2014/main" id="{5F614592-0CCE-49E3-98B9-3390342EFC66}"/>
                </a:ext>
              </a:extLst>
            </p:cNvPr>
            <p:cNvSpPr txBox="1">
              <a:spLocks/>
            </p:cNvSpPr>
            <p:nvPr/>
          </p:nvSpPr>
          <p:spPr>
            <a:xfrm rot="20440165">
              <a:off x="5150381" y="1505436"/>
              <a:ext cx="1641535" cy="2071380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zh-TW" sz="8000" b="1" dirty="0">
                  <a:solidFill>
                    <a:srgbClr val="FF0000"/>
                  </a:solidFill>
                </a:rPr>
                <a:t>+</a:t>
              </a:r>
              <a:endParaRPr lang="zh-TW" altLang="en-US" sz="8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AE2B5E3D-33FC-4239-BF8D-0F09F0D9DD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064" y="1994391"/>
            <a:ext cx="2175967" cy="2072609"/>
          </a:xfrm>
          <a:prstGeom prst="rect">
            <a:avLst/>
          </a:prstGeom>
        </p:spPr>
      </p:pic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22461F77-E431-4A82-BDDD-85FF47D806FB}"/>
              </a:ext>
            </a:extLst>
          </p:cNvPr>
          <p:cNvSpPr txBox="1">
            <a:spLocks/>
          </p:cNvSpPr>
          <p:nvPr/>
        </p:nvSpPr>
        <p:spPr>
          <a:xfrm>
            <a:off x="5255987" y="1549484"/>
            <a:ext cx="2032153" cy="278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1200" dirty="0">
                <a:solidFill>
                  <a:schemeClr val="tx2"/>
                </a:solidFill>
              </a:rPr>
              <a:t>學術排名評比為全球第</a:t>
            </a:r>
            <a:r>
              <a:rPr lang="en-US" altLang="zh-TW" sz="1200" dirty="0">
                <a:solidFill>
                  <a:schemeClr val="tx2"/>
                </a:solidFill>
              </a:rPr>
              <a:t>40</a:t>
            </a:r>
            <a:r>
              <a:rPr lang="zh-TW" altLang="en-US" sz="1200" dirty="0">
                <a:solidFill>
                  <a:schemeClr val="tx2"/>
                </a:solidFill>
              </a:rPr>
              <a:t>名</a:t>
            </a:r>
          </a:p>
        </p:txBody>
      </p:sp>
    </p:spTree>
    <p:extLst>
      <p:ext uri="{BB962C8B-B14F-4D97-AF65-F5344CB8AC3E}">
        <p14:creationId xmlns:p14="http://schemas.microsoft.com/office/powerpoint/2010/main" val="81753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1875E08-508A-43DB-98F1-AC0725FCB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179" y="570465"/>
            <a:ext cx="2508276" cy="4002569"/>
          </a:xfrm>
          <a:prstGeom prst="rect">
            <a:avLst/>
          </a:prstGeom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08AD411A-82FC-466F-A89A-14A697AE456D}"/>
              </a:ext>
            </a:extLst>
          </p:cNvPr>
          <p:cNvSpPr txBox="1">
            <a:spLocks/>
          </p:cNvSpPr>
          <p:nvPr/>
        </p:nvSpPr>
        <p:spPr>
          <a:xfrm>
            <a:off x="443905" y="1534134"/>
            <a:ext cx="4396812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沒有一個發現它不是人！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9BD074E3-B2F6-439B-A7D1-10F8AAC07CD4}"/>
              </a:ext>
            </a:extLst>
          </p:cNvPr>
          <p:cNvSpPr txBox="1">
            <a:spLocks/>
          </p:cNvSpPr>
          <p:nvPr/>
        </p:nvSpPr>
        <p:spPr>
          <a:xfrm>
            <a:off x="443906" y="2398421"/>
            <a:ext cx="5500899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理論分析層面都特別的優秀！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AA776CA8-3D61-40CC-96DF-EB47A5E5D6FA}"/>
              </a:ext>
            </a:extLst>
          </p:cNvPr>
          <p:cNvSpPr txBox="1">
            <a:spLocks/>
          </p:cNvSpPr>
          <p:nvPr/>
        </p:nvSpPr>
        <p:spPr>
          <a:xfrm>
            <a:off x="443905" y="3262708"/>
            <a:ext cx="5500899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還擁有創造力，論述不會重複！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A6AD9A1-EEEC-4A10-B19C-A270AF857B91}"/>
              </a:ext>
            </a:extLst>
          </p:cNvPr>
          <p:cNvSpPr txBox="1">
            <a:spLocks/>
          </p:cNvSpPr>
          <p:nvPr/>
        </p:nvSpPr>
        <p:spPr>
          <a:xfrm rot="20424269">
            <a:off x="424084" y="483038"/>
            <a:ext cx="1656243" cy="6500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4000" dirty="0">
                <a:solidFill>
                  <a:schemeClr val="tx2"/>
                </a:solidFill>
              </a:rPr>
              <a:t>震驚</a:t>
            </a:r>
            <a:r>
              <a:rPr lang="en-US" altLang="zh-TW" sz="4000" dirty="0">
                <a:solidFill>
                  <a:schemeClr val="tx2"/>
                </a:solidFill>
              </a:rPr>
              <a:t>!!</a:t>
            </a:r>
            <a:endParaRPr lang="zh-TW" alt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83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4FB4040-064B-4B86-94B6-44DB28F302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24"/>
          <a:stretch/>
        </p:blipFill>
        <p:spPr>
          <a:xfrm>
            <a:off x="6166957" y="1262280"/>
            <a:ext cx="2172195" cy="2337373"/>
          </a:xfrm>
          <a:prstGeom prst="rect">
            <a:avLst/>
          </a:prstGeom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F0D4EBBD-869E-49A8-A6D1-1787F216C758}"/>
              </a:ext>
            </a:extLst>
          </p:cNvPr>
          <p:cNvSpPr txBox="1">
            <a:spLocks/>
          </p:cNvSpPr>
          <p:nvPr/>
        </p:nvSpPr>
        <p:spPr>
          <a:xfrm>
            <a:off x="6294276" y="3449543"/>
            <a:ext cx="1917555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冷靜分析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2ABE85CA-651C-440D-8AF8-842CF35D07B4}"/>
              </a:ext>
            </a:extLst>
          </p:cNvPr>
          <p:cNvSpPr txBox="1">
            <a:spLocks/>
          </p:cNvSpPr>
          <p:nvPr/>
        </p:nvSpPr>
        <p:spPr>
          <a:xfrm>
            <a:off x="3133078" y="1461156"/>
            <a:ext cx="2805334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出現反制軟件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362EB368-49D2-4049-92C4-3ABE1510403D}"/>
              </a:ext>
            </a:extLst>
          </p:cNvPr>
          <p:cNvSpPr txBox="1">
            <a:spLocks/>
          </p:cNvSpPr>
          <p:nvPr/>
        </p:nvSpPr>
        <p:spPr>
          <a:xfrm>
            <a:off x="4079960" y="948989"/>
            <a:ext cx="2805334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禁止使用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91D76C1C-3849-43FB-AF7A-2441356E23BF}"/>
              </a:ext>
            </a:extLst>
          </p:cNvPr>
          <p:cNvSpPr txBox="1">
            <a:spLocks/>
          </p:cNvSpPr>
          <p:nvPr/>
        </p:nvSpPr>
        <p:spPr>
          <a:xfrm>
            <a:off x="4572000" y="431988"/>
            <a:ext cx="2805334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教育衝擊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7FF14492-C1DD-4784-ACCA-E0863FA3C15A}"/>
              </a:ext>
            </a:extLst>
          </p:cNvPr>
          <p:cNvSpPr txBox="1">
            <a:spLocks/>
          </p:cNvSpPr>
          <p:nvPr/>
        </p:nvSpPr>
        <p:spPr>
          <a:xfrm>
            <a:off x="457115" y="2430967"/>
            <a:ext cx="3552569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科技發展必然方向</a:t>
            </a: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797E672C-4F64-42A5-B2AB-497C3A1F7603}"/>
              </a:ext>
            </a:extLst>
          </p:cNvPr>
          <p:cNvSpPr txBox="1">
            <a:spLocks/>
          </p:cNvSpPr>
          <p:nvPr/>
        </p:nvSpPr>
        <p:spPr>
          <a:xfrm>
            <a:off x="1581749" y="3037457"/>
            <a:ext cx="3552569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學習如何使用</a:t>
            </a: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7B02E6D7-F65C-49A6-86DC-015748318BF4}"/>
              </a:ext>
            </a:extLst>
          </p:cNvPr>
          <p:cNvSpPr txBox="1">
            <a:spLocks/>
          </p:cNvSpPr>
          <p:nvPr/>
        </p:nvSpPr>
        <p:spPr>
          <a:xfrm>
            <a:off x="611369" y="4127251"/>
            <a:ext cx="8074012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1800" dirty="0">
                <a:solidFill>
                  <a:schemeClr val="tx2"/>
                </a:solidFill>
              </a:rPr>
              <a:t>要知道我們現實生活中，身邊很難出現一個高材生，既是賓夕法尼亞大學的</a:t>
            </a:r>
            <a:r>
              <a:rPr lang="en-US" altLang="zh-TW" sz="1800" dirty="0">
                <a:solidFill>
                  <a:schemeClr val="tx2"/>
                </a:solidFill>
              </a:rPr>
              <a:t>MBA</a:t>
            </a:r>
            <a:r>
              <a:rPr lang="zh-TW" altLang="en-US" sz="1800" dirty="0">
                <a:solidFill>
                  <a:schemeClr val="tx2"/>
                </a:solidFill>
              </a:rPr>
              <a:t>畢業的，也是明尼蘇達大學法學院畢業的這麼一個朋友來幫我們解決問題</a:t>
            </a:r>
          </a:p>
        </p:txBody>
      </p:sp>
    </p:spTree>
    <p:extLst>
      <p:ext uri="{BB962C8B-B14F-4D97-AF65-F5344CB8AC3E}">
        <p14:creationId xmlns:p14="http://schemas.microsoft.com/office/powerpoint/2010/main" val="310999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7BFE97D-5875-4744-95CB-5A02EFB4D8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6905" y="2806617"/>
            <a:ext cx="4057095" cy="2339327"/>
          </a:xfrm>
          <a:prstGeom prst="rect">
            <a:avLst/>
          </a:prstGeom>
        </p:spPr>
      </p:pic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07B219A4-A47A-4ED5-98E7-5A0015EB0A06}"/>
              </a:ext>
            </a:extLst>
          </p:cNvPr>
          <p:cNvSpPr txBox="1">
            <a:spLocks/>
          </p:cNvSpPr>
          <p:nvPr/>
        </p:nvSpPr>
        <p:spPr>
          <a:xfrm>
            <a:off x="541538" y="784114"/>
            <a:ext cx="6467382" cy="2141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2"/>
                </a:solidFill>
              </a:rPr>
              <a:t>完全另一個維度的搜尋引擎</a:t>
            </a:r>
            <a:endParaRPr lang="en-US" altLang="zh-TW" sz="3200" dirty="0">
              <a:solidFill>
                <a:schemeClr val="tx2"/>
              </a:solidFill>
            </a:endParaRPr>
          </a:p>
          <a:p>
            <a:pPr marL="457200" indent="-4572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2"/>
                </a:solidFill>
              </a:rPr>
              <a:t>不再是通過關鍵字來檢索內容</a:t>
            </a:r>
            <a:endParaRPr lang="en-US" altLang="zh-TW" sz="3200" dirty="0">
              <a:solidFill>
                <a:schemeClr val="tx2"/>
              </a:solidFill>
            </a:endParaRPr>
          </a:p>
          <a:p>
            <a:pPr marL="457200" indent="-4572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2"/>
                </a:solidFill>
              </a:rPr>
              <a:t>有可能終結目前檢索資訊的模式</a:t>
            </a:r>
            <a:endParaRPr lang="en-US" altLang="zh-TW" sz="3200" dirty="0">
              <a:solidFill>
                <a:schemeClr val="tx2"/>
              </a:solidFill>
            </a:endParaRPr>
          </a:p>
          <a:p>
            <a:pPr marL="457200" indent="-4572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2"/>
                </a:solidFill>
              </a:rPr>
              <a:t>更合理、更高效的選擇</a:t>
            </a:r>
          </a:p>
          <a:p>
            <a:pPr marL="457200" indent="-4572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zh-TW" altLang="en-US" sz="3200" dirty="0">
              <a:solidFill>
                <a:schemeClr val="tx2"/>
              </a:solidFill>
            </a:endParaRPr>
          </a:p>
          <a:p>
            <a:pPr marL="457200" indent="-4572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zh-TW" altLang="en-US" sz="3200" dirty="0">
              <a:solidFill>
                <a:schemeClr val="tx2"/>
              </a:solidFill>
            </a:endParaRPr>
          </a:p>
          <a:p>
            <a:pPr marL="457200" indent="-4572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zh-TW" altLang="en-US" sz="3200" dirty="0">
              <a:solidFill>
                <a:schemeClr val="tx2"/>
              </a:solidFill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9CED4F3B-6149-4F3B-AB1B-D2526990059F}"/>
              </a:ext>
            </a:extLst>
          </p:cNvPr>
          <p:cNvSpPr txBox="1">
            <a:spLocks/>
          </p:cNvSpPr>
          <p:nvPr/>
        </p:nvSpPr>
        <p:spPr>
          <a:xfrm>
            <a:off x="705775" y="1343520"/>
            <a:ext cx="5517472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endParaRPr lang="zh-TW" altLang="en-US" sz="3200" dirty="0">
              <a:solidFill>
                <a:schemeClr val="tx2"/>
              </a:solidFill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C73990D5-C2FF-4402-BA19-D3B353E22C51}"/>
              </a:ext>
            </a:extLst>
          </p:cNvPr>
          <p:cNvSpPr txBox="1">
            <a:spLocks/>
          </p:cNvSpPr>
          <p:nvPr/>
        </p:nvSpPr>
        <p:spPr>
          <a:xfrm>
            <a:off x="705775" y="2514487"/>
            <a:ext cx="5517472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endParaRPr lang="zh-TW" altLang="en-US" sz="3200" dirty="0">
              <a:solidFill>
                <a:schemeClr val="tx2"/>
              </a:solidFill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0E7C86E-AA7F-4491-BC45-BA82A9E94C5C}"/>
              </a:ext>
            </a:extLst>
          </p:cNvPr>
          <p:cNvSpPr txBox="1">
            <a:spLocks/>
          </p:cNvSpPr>
          <p:nvPr/>
        </p:nvSpPr>
        <p:spPr>
          <a:xfrm>
            <a:off x="705775" y="1930226"/>
            <a:ext cx="5943600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endParaRPr lang="zh-TW" alt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5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4E8A75E-F25F-44B2-8BBE-4EE99B50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9" b="95610" l="4167" r="98333">
                        <a14:foregroundMark x1="29833" y1="79268" x2="29833" y2="79268"/>
                        <a14:foregroundMark x1="21500" y1="86341" x2="21500" y2="86341"/>
                        <a14:foregroundMark x1="17667" y1="82683" x2="17667" y2="82683"/>
                        <a14:foregroundMark x1="22000" y1="75854" x2="22000" y2="75854"/>
                        <a14:foregroundMark x1="30167" y1="74634" x2="30167" y2="74634"/>
                        <a14:foregroundMark x1="35000" y1="70244" x2="35000" y2="70244"/>
                        <a14:foregroundMark x1="33500" y1="67317" x2="33500" y2="67317"/>
                        <a14:foregroundMark x1="28833" y1="70976" x2="25667" y2="73171"/>
                        <a14:foregroundMark x1="20000" y1="74634" x2="20000" y2="74634"/>
                        <a14:foregroundMark x1="9000" y1="84878" x2="9500" y2="84634"/>
                        <a14:foregroundMark x1="65667" y1="9268" x2="53000" y2="3902"/>
                        <a14:foregroundMark x1="53000" y1="3902" x2="39500" y2="5610"/>
                        <a14:foregroundMark x1="39500" y1="5610" x2="53500" y2="8537"/>
                        <a14:foregroundMark x1="53500" y1="8537" x2="63167" y2="7805"/>
                        <a14:foregroundMark x1="33276" y1="29268" x2="34500" y2="15122"/>
                        <a14:foregroundMark x1="32833" y1="34390" x2="33276" y2="29268"/>
                        <a14:foregroundMark x1="34500" y1="15122" x2="38667" y2="3902"/>
                        <a14:foregroundMark x1="66500" y1="56829" x2="82667" y2="56829"/>
                        <a14:foregroundMark x1="82667" y1="56829" x2="93667" y2="70000"/>
                        <a14:foregroundMark x1="93667" y1="70000" x2="86000" y2="86098"/>
                        <a14:foregroundMark x1="86000" y1="86098" x2="70000" y2="85610"/>
                        <a14:foregroundMark x1="70000" y1="85610" x2="79667" y2="69756"/>
                        <a14:foregroundMark x1="79667" y1="69756" x2="80167" y2="69756"/>
                        <a14:foregroundMark x1="48000" y1="95610" x2="48000" y2="95610"/>
                        <a14:foregroundMark x1="96167" y1="92927" x2="96167" y2="92927"/>
                        <a14:foregroundMark x1="48833" y1="91463" x2="48833" y2="91463"/>
                        <a14:foregroundMark x1="49500" y1="78780" x2="49500" y2="78780"/>
                        <a14:foregroundMark x1="53500" y1="79512" x2="53500" y2="79512"/>
                        <a14:foregroundMark x1="48500" y1="78537" x2="48500" y2="78537"/>
                        <a14:foregroundMark x1="51667" y1="76341" x2="51667" y2="76341"/>
                        <a14:foregroundMark x1="48833" y1="75122" x2="47167" y2="94634"/>
                        <a14:foregroundMark x1="47167" y1="94634" x2="50500" y2="77317"/>
                        <a14:foregroundMark x1="4167" y1="92195" x2="4167" y2="92195"/>
                        <a14:foregroundMark x1="43333" y1="84146" x2="43333" y2="84146"/>
                        <a14:foregroundMark x1="67000" y1="5610" x2="67000" y2="5610"/>
                        <a14:foregroundMark x1="69833" y1="10000" x2="69833" y2="10000"/>
                        <a14:foregroundMark x1="98333" y1="90732" x2="98333" y2="90732"/>
                        <a14:backgroundMark x1="32833" y1="29268" x2="32833" y2="29268"/>
                        <a14:backgroundMark x1="98333" y1="69024" x2="98333" y2="69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3623" y="574797"/>
            <a:ext cx="4432782" cy="3029067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D487D05-0DC8-4356-8983-617EDE721E72}"/>
              </a:ext>
            </a:extLst>
          </p:cNvPr>
          <p:cNvSpPr txBox="1">
            <a:spLocks/>
          </p:cNvSpPr>
          <p:nvPr/>
        </p:nvSpPr>
        <p:spPr>
          <a:xfrm>
            <a:off x="663646" y="1994907"/>
            <a:ext cx="5568479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indent="-1778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2"/>
                </a:solidFill>
              </a:rPr>
              <a:t>向</a:t>
            </a:r>
            <a:r>
              <a:rPr lang="en-US" altLang="zh-TW" sz="2400" dirty="0">
                <a:solidFill>
                  <a:schemeClr val="tx2"/>
                </a:solidFill>
              </a:rPr>
              <a:t>open AI</a:t>
            </a:r>
            <a:r>
              <a:rPr lang="zh-TW" altLang="en-US" sz="2400" dirty="0">
                <a:solidFill>
                  <a:schemeClr val="tx2"/>
                </a:solidFill>
              </a:rPr>
              <a:t>注資</a:t>
            </a:r>
            <a:r>
              <a:rPr lang="en-US" altLang="zh-TW" sz="2400" dirty="0">
                <a:solidFill>
                  <a:schemeClr val="tx2"/>
                </a:solidFill>
              </a:rPr>
              <a:t>10</a:t>
            </a:r>
            <a:r>
              <a:rPr lang="zh-TW" altLang="en-US" sz="2400" dirty="0">
                <a:solidFill>
                  <a:schemeClr val="tx2"/>
                </a:solidFill>
              </a:rPr>
              <a:t>億美金</a:t>
            </a:r>
            <a:endParaRPr lang="en-US" altLang="zh-TW" sz="2400" dirty="0">
              <a:solidFill>
                <a:schemeClr val="tx2"/>
              </a:solidFill>
            </a:endParaRPr>
          </a:p>
          <a:p>
            <a:pPr marL="177800" indent="-1778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2"/>
                </a:solidFill>
              </a:rPr>
              <a:t>買下了</a:t>
            </a:r>
            <a:r>
              <a:rPr lang="en-US" altLang="zh-TW" sz="2400" dirty="0">
                <a:solidFill>
                  <a:schemeClr val="tx2"/>
                </a:solidFill>
              </a:rPr>
              <a:t>Open Ai 49%</a:t>
            </a:r>
            <a:r>
              <a:rPr lang="zh-TW" altLang="en-US" sz="2400" dirty="0">
                <a:solidFill>
                  <a:schemeClr val="tx2"/>
                </a:solidFill>
              </a:rPr>
              <a:t>的股份</a:t>
            </a:r>
            <a:endParaRPr lang="en-US" altLang="zh-TW" sz="2400" dirty="0">
              <a:solidFill>
                <a:schemeClr val="tx2"/>
              </a:solidFill>
            </a:endParaRPr>
          </a:p>
          <a:p>
            <a:pPr marL="177800" indent="-1778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2"/>
                </a:solidFill>
              </a:rPr>
              <a:t>追加</a:t>
            </a:r>
            <a:r>
              <a:rPr lang="en-US" altLang="zh-TW" sz="2400" dirty="0">
                <a:solidFill>
                  <a:schemeClr val="tx2"/>
                </a:solidFill>
              </a:rPr>
              <a:t>100</a:t>
            </a:r>
            <a:r>
              <a:rPr lang="zh-TW" altLang="en-US" sz="2400" dirty="0">
                <a:solidFill>
                  <a:schemeClr val="tx2"/>
                </a:solidFill>
              </a:rPr>
              <a:t>億美元，要把它整合到微軟所有的產品當中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4B5ACF1D-D0BD-429D-9E8F-A92322E7CE82}"/>
              </a:ext>
            </a:extLst>
          </p:cNvPr>
          <p:cNvSpPr txBox="1">
            <a:spLocks/>
          </p:cNvSpPr>
          <p:nvPr/>
        </p:nvSpPr>
        <p:spPr>
          <a:xfrm>
            <a:off x="512683" y="1164615"/>
            <a:ext cx="5479743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微軟大手筆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301B437-3A76-49F4-9D92-9A2066FCDBBA}"/>
              </a:ext>
            </a:extLst>
          </p:cNvPr>
          <p:cNvGrpSpPr/>
          <p:nvPr/>
        </p:nvGrpSpPr>
        <p:grpSpPr>
          <a:xfrm>
            <a:off x="4226046" y="3381497"/>
            <a:ext cx="4758156" cy="1762003"/>
            <a:chOff x="4572000" y="3719274"/>
            <a:chExt cx="4518459" cy="1469431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C2440598-823E-47ED-8DEF-4BD32BED1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25" b="93288" l="8307" r="95208">
                          <a14:foregroundMark x1="47604" y1="91233" x2="47604" y2="91233"/>
                          <a14:foregroundMark x1="53674" y1="93288" x2="53674" y2="93288"/>
                          <a14:foregroundMark x1="95527" y1="32466" x2="95527" y2="32466"/>
                          <a14:foregroundMark x1="50160" y1="7808" x2="50160" y2="7808"/>
                          <a14:foregroundMark x1="44089" y1="3425" x2="44089" y2="3425"/>
                          <a14:foregroundMark x1="8307" y1="35890" x2="8307" y2="358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3719276"/>
              <a:ext cx="1260086" cy="1469429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776DC32A-92AE-45F0-8E0E-4826453CA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25" b="93288" l="8307" r="95208">
                          <a14:foregroundMark x1="47604" y1="91233" x2="47604" y2="91233"/>
                          <a14:foregroundMark x1="53674" y1="93288" x2="53674" y2="93288"/>
                          <a14:foregroundMark x1="95527" y1="32466" x2="95527" y2="32466"/>
                          <a14:foregroundMark x1="50160" y1="7808" x2="50160" y2="7808"/>
                          <a14:foregroundMark x1="44089" y1="3425" x2="44089" y2="3425"/>
                          <a14:foregroundMark x1="8307" y1="35890" x2="8307" y2="358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2383" y="3719275"/>
              <a:ext cx="1260086" cy="1469429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2E353116-C29C-419C-A9DA-227282499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25" b="93288" l="8307" r="95208">
                          <a14:foregroundMark x1="47604" y1="91233" x2="47604" y2="91233"/>
                          <a14:foregroundMark x1="53674" y1="93288" x2="53674" y2="93288"/>
                          <a14:foregroundMark x1="95527" y1="32466" x2="95527" y2="32466"/>
                          <a14:foregroundMark x1="50160" y1="7808" x2="50160" y2="7808"/>
                          <a14:foregroundMark x1="44089" y1="3425" x2="44089" y2="3425"/>
                          <a14:foregroundMark x1="8307" y1="35890" x2="8307" y2="358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644" y="3719275"/>
              <a:ext cx="1260086" cy="1469429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995E1F1-5C17-4B47-B736-2D9EF8EA4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25" b="93288" l="8307" r="95208">
                          <a14:foregroundMark x1="47604" y1="91233" x2="47604" y2="91233"/>
                          <a14:foregroundMark x1="53674" y1="93288" x2="53674" y2="93288"/>
                          <a14:foregroundMark x1="95527" y1="32466" x2="95527" y2="32466"/>
                          <a14:foregroundMark x1="50160" y1="7808" x2="50160" y2="7808"/>
                          <a14:foregroundMark x1="44089" y1="3425" x2="44089" y2="3425"/>
                          <a14:foregroundMark x1="8307" y1="35890" x2="8307" y2="358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0632" y="3719274"/>
              <a:ext cx="1260086" cy="1469429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18A9A446-6AEC-459B-AF32-7D51AAEBA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25" b="93288" l="8307" r="95208">
                          <a14:foregroundMark x1="47604" y1="91233" x2="47604" y2="91233"/>
                          <a14:foregroundMark x1="53674" y1="93288" x2="53674" y2="93288"/>
                          <a14:foregroundMark x1="95527" y1="32466" x2="95527" y2="32466"/>
                          <a14:foregroundMark x1="50160" y1="7808" x2="50160" y2="7808"/>
                          <a14:foregroundMark x1="44089" y1="3425" x2="44089" y2="3425"/>
                          <a14:foregroundMark x1="8307" y1="35890" x2="8307" y2="358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0373" y="3719274"/>
              <a:ext cx="1260086" cy="1469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452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442697F1-6F08-452A-9764-28DDF2B9B427}"/>
              </a:ext>
            </a:extLst>
          </p:cNvPr>
          <p:cNvGrpSpPr/>
          <p:nvPr/>
        </p:nvGrpSpPr>
        <p:grpSpPr>
          <a:xfrm>
            <a:off x="1551373" y="752825"/>
            <a:ext cx="6041254" cy="846153"/>
            <a:chOff x="1371600" y="646293"/>
            <a:chExt cx="6041254" cy="846153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B4575B3-DB4B-4E30-9B45-7A80EBD7BA01}"/>
                </a:ext>
              </a:extLst>
            </p:cNvPr>
            <p:cNvSpPr/>
            <p:nvPr/>
          </p:nvSpPr>
          <p:spPr>
            <a:xfrm>
              <a:off x="2028547" y="968663"/>
              <a:ext cx="5086905" cy="523783"/>
            </a:xfrm>
            <a:prstGeom prst="rect">
              <a:avLst/>
            </a:prstGeom>
            <a:solidFill>
              <a:schemeClr val="accent5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內容版面配置區 2">
              <a:extLst>
                <a:ext uri="{FF2B5EF4-FFF2-40B4-BE49-F238E27FC236}">
                  <a16:creationId xmlns:a16="http://schemas.microsoft.com/office/drawing/2014/main" id="{9006632F-7319-46DA-8E11-074E8858BA67}"/>
                </a:ext>
              </a:extLst>
            </p:cNvPr>
            <p:cNvSpPr txBox="1">
              <a:spLocks/>
            </p:cNvSpPr>
            <p:nvPr/>
          </p:nvSpPr>
          <p:spPr>
            <a:xfrm>
              <a:off x="1371600" y="646293"/>
              <a:ext cx="6041254" cy="584261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zh-TW" sz="4800" b="1" dirty="0">
                  <a:solidFill>
                    <a:srgbClr val="FF0000"/>
                  </a:solidFill>
                </a:rPr>
                <a:t>Code Red  </a:t>
              </a:r>
              <a:r>
                <a:rPr lang="zh-TW" altLang="en-US" sz="4800" b="1" dirty="0">
                  <a:solidFill>
                    <a:srgbClr val="FF0000"/>
                  </a:solidFill>
                </a:rPr>
                <a:t>紅色警報</a:t>
              </a:r>
            </a:p>
          </p:txBody>
        </p:sp>
      </p:grp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91CD291-ED7B-4508-A2CB-7C3AF2A5C11D}"/>
              </a:ext>
            </a:extLst>
          </p:cNvPr>
          <p:cNvSpPr txBox="1">
            <a:spLocks/>
          </p:cNvSpPr>
          <p:nvPr/>
        </p:nvSpPr>
        <p:spPr>
          <a:xfrm>
            <a:off x="1240653" y="2899783"/>
            <a:ext cx="5224507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直接輾壓</a:t>
            </a:r>
            <a:r>
              <a:rPr lang="en-US" altLang="zh-TW" sz="3200" dirty="0" err="1">
                <a:solidFill>
                  <a:schemeClr val="tx2"/>
                </a:solidFill>
              </a:rPr>
              <a:t>Goole</a:t>
            </a:r>
            <a:r>
              <a:rPr lang="zh-TW" altLang="en-US" sz="3200" dirty="0">
                <a:solidFill>
                  <a:schemeClr val="tx2"/>
                </a:solidFill>
              </a:rPr>
              <a:t>搜尋引擎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A89E8EC0-67B7-4CB3-8D87-EB7E2E88189E}"/>
              </a:ext>
            </a:extLst>
          </p:cNvPr>
          <p:cNvSpPr txBox="1">
            <a:spLocks/>
          </p:cNvSpPr>
          <p:nvPr/>
        </p:nvSpPr>
        <p:spPr>
          <a:xfrm>
            <a:off x="1240654" y="3484044"/>
            <a:ext cx="5224507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en-US" altLang="zh-TW" sz="3200" dirty="0">
                <a:solidFill>
                  <a:schemeClr val="tx2"/>
                </a:solidFill>
              </a:rPr>
              <a:t>80%</a:t>
            </a:r>
            <a:r>
              <a:rPr lang="zh-TW" altLang="en-US" sz="3200" dirty="0">
                <a:solidFill>
                  <a:schemeClr val="tx2"/>
                </a:solidFill>
              </a:rPr>
              <a:t>廣告收入沒了～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280E51A-C195-4385-9174-721F6B7B1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131" y="2011313"/>
            <a:ext cx="2637166" cy="257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8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B06A482-2D93-45B2-87A9-1DC426861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956569"/>
            <a:ext cx="5715000" cy="28575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50B86B-0F3B-454F-8728-BDE2393C5EFB}"/>
              </a:ext>
            </a:extLst>
          </p:cNvPr>
          <p:cNvSpPr txBox="1">
            <a:spLocks/>
          </p:cNvSpPr>
          <p:nvPr/>
        </p:nvSpPr>
        <p:spPr>
          <a:xfrm>
            <a:off x="3948342" y="4089390"/>
            <a:ext cx="1076419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決戰</a:t>
            </a:r>
          </a:p>
        </p:txBody>
      </p:sp>
    </p:spTree>
    <p:extLst>
      <p:ext uri="{BB962C8B-B14F-4D97-AF65-F5344CB8AC3E}">
        <p14:creationId xmlns:p14="http://schemas.microsoft.com/office/powerpoint/2010/main" val="373245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439949" y="386315"/>
            <a:ext cx="137503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/>
              <a:t>宣導</a:t>
            </a:r>
            <a:endParaRPr sz="3000" dirty="0"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439949" y="1095699"/>
            <a:ext cx="8264102" cy="3375136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ts val="5000"/>
              </a:lnSpc>
              <a:buClr>
                <a:schemeClr val="lt2"/>
              </a:buClr>
              <a:buFont typeface="Fira Sans Condensed"/>
              <a:buChar char="●"/>
            </a:pPr>
            <a:r>
              <a:rPr lang="zh-TW" altLang="en-US" sz="2400" dirty="0">
                <a:solidFill>
                  <a:schemeClr val="lt2"/>
                </a:solidFill>
              </a:rPr>
              <a:t>本校已擬定</a:t>
            </a:r>
            <a:r>
              <a:rPr lang="en-US" altLang="zh-TW" sz="2400" dirty="0" err="1">
                <a:solidFill>
                  <a:schemeClr val="lt2"/>
                </a:solidFill>
              </a:rPr>
              <a:t>V2.1</a:t>
            </a:r>
            <a:r>
              <a:rPr lang="zh-TW" altLang="en-US" sz="2400" dirty="0">
                <a:solidFill>
                  <a:schemeClr val="lt2"/>
                </a:solidFill>
              </a:rPr>
              <a:t>版資通安全維護計畫，並公告於校網</a:t>
            </a:r>
            <a:endParaRPr lang="en-US" altLang="zh-TW" sz="2400" dirty="0">
              <a:solidFill>
                <a:schemeClr val="lt2"/>
              </a:solidFill>
            </a:endParaRPr>
          </a:p>
          <a:p>
            <a:pPr lvl="0">
              <a:lnSpc>
                <a:spcPts val="5000"/>
              </a:lnSpc>
              <a:buClr>
                <a:schemeClr val="lt2"/>
              </a:buClr>
              <a:buFont typeface="Fira Sans Condensed"/>
              <a:buChar char="●"/>
            </a:pPr>
            <a:r>
              <a:rPr lang="zh-TW" altLang="en-US" sz="2400" dirty="0">
                <a:solidFill>
                  <a:schemeClr val="lt2"/>
                </a:solidFill>
              </a:rPr>
              <a:t>禁止使用中國大陸</a:t>
            </a:r>
            <a:r>
              <a:rPr lang="en-US" altLang="zh-TW" sz="2400" dirty="0" err="1">
                <a:solidFill>
                  <a:schemeClr val="lt2"/>
                </a:solidFill>
              </a:rPr>
              <a:t>3C</a:t>
            </a:r>
            <a:r>
              <a:rPr lang="zh-TW" altLang="en-US" sz="2400" dirty="0">
                <a:solidFill>
                  <a:schemeClr val="lt2"/>
                </a:solidFill>
              </a:rPr>
              <a:t>資訊設備連結校園網路及相關系統</a:t>
            </a:r>
            <a:endParaRPr lang="en-US" altLang="zh-TW" sz="2400" dirty="0">
              <a:solidFill>
                <a:schemeClr val="lt2"/>
              </a:solidFill>
            </a:endParaRPr>
          </a:p>
          <a:p>
            <a:pPr lvl="0">
              <a:lnSpc>
                <a:spcPts val="5000"/>
              </a:lnSpc>
              <a:buClr>
                <a:schemeClr val="lt2"/>
              </a:buClr>
              <a:buFont typeface="Fira Sans Condensed"/>
              <a:buChar char="●"/>
            </a:pPr>
            <a:r>
              <a:rPr lang="zh-TW" altLang="en-US" sz="2400" dirty="0">
                <a:solidFill>
                  <a:schemeClr val="lt2"/>
                </a:solidFill>
              </a:rPr>
              <a:t>行政及教學用電腦勿安裝未授權之軟體，尊重智慧財產權及遵守相關法律規定</a:t>
            </a:r>
            <a:endParaRPr lang="en-US" altLang="zh-TW" sz="2400" dirty="0">
              <a:solidFill>
                <a:schemeClr val="lt2"/>
              </a:solidFill>
            </a:endParaRPr>
          </a:p>
          <a:p>
            <a:pPr>
              <a:lnSpc>
                <a:spcPts val="5000"/>
              </a:lnSpc>
              <a:buClr>
                <a:schemeClr val="lt2"/>
              </a:buClr>
              <a:buFont typeface="Fira Sans Condensed"/>
              <a:buChar char="●"/>
            </a:pPr>
            <a:r>
              <a:rPr lang="zh-TW" altLang="en-US" sz="2400" dirty="0">
                <a:solidFill>
                  <a:schemeClr val="lt2"/>
                </a:solidFill>
              </a:rPr>
              <a:t>勿私架無線基地台，網路線孔也請勿自行拔換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5AA97E1-B54C-49CB-A2A0-BFB537EE8E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469" r="93039">
                        <a14:foregroundMark x1="62761" y1="17980" x2="62761" y2="17980"/>
                        <a14:foregroundMark x1="60209" y1="11313" x2="60209" y2="11313"/>
                        <a14:foregroundMark x1="49304" y1="9091" x2="49304" y2="9091"/>
                        <a14:foregroundMark x1="41415" y1="6667" x2="41415" y2="6667"/>
                        <a14:foregroundMark x1="39095" y1="7071" x2="39907" y2="8687"/>
                        <a14:foregroundMark x1="55916" y1="17980" x2="58933" y2="18182"/>
                        <a14:foregroundMark x1="72390" y1="14848" x2="73666" y2="13333"/>
                        <a14:foregroundMark x1="76450" y1="9798" x2="78306" y2="9091"/>
                        <a14:foregroundMark x1="84107" y1="8182" x2="85151" y2="9293"/>
                        <a14:foregroundMark x1="88747" y1="16869" x2="88747" y2="20000"/>
                        <a14:foregroundMark x1="88167" y1="25455" x2="87123" y2="27677"/>
                        <a14:foregroundMark x1="85383" y1="30808" x2="85151" y2="31717"/>
                        <a14:foregroundMark x1="79002" y1="33232" x2="79002" y2="33232"/>
                        <a14:foregroundMark x1="71926" y1="27273" x2="68097" y2="25455"/>
                        <a14:foregroundMark x1="79234" y1="90808" x2="79234" y2="90808"/>
                        <a14:foregroundMark x1="74246" y1="76869" x2="74246" y2="76869"/>
                        <a14:foregroundMark x1="81090" y1="76465" x2="81090" y2="76465"/>
                        <a14:foregroundMark x1="81090" y1="74444" x2="69954" y2="83232"/>
                        <a14:foregroundMark x1="69954" y1="83232" x2="72970" y2="95455"/>
                        <a14:foregroundMark x1="72970" y1="95455" x2="86659" y2="97273"/>
                        <a14:foregroundMark x1="86659" y1="97273" x2="93503" y2="84646"/>
                        <a14:foregroundMark x1="93503" y1="84646" x2="84919" y2="75152"/>
                        <a14:foregroundMark x1="84919" y1="75152" x2="81090" y2="74242"/>
                        <a14:foregroundMark x1="20302" y1="6869" x2="9397" y2="14747"/>
                        <a14:foregroundMark x1="9397" y1="14747" x2="12065" y2="26869"/>
                        <a14:foregroundMark x1="12065" y1="26869" x2="21230" y2="17071"/>
                        <a14:foregroundMark x1="21230" y1="17071" x2="35615" y2="18788"/>
                        <a14:foregroundMark x1="35615" y1="18788" x2="42575" y2="29091"/>
                        <a14:foregroundMark x1="42575" y1="29091" x2="57889" y2="30101"/>
                        <a14:foregroundMark x1="57889" y1="30101" x2="70418" y2="35354"/>
                        <a14:foregroundMark x1="70418" y1="35354" x2="85267" y2="36465"/>
                        <a14:foregroundMark x1="85267" y1="36465" x2="96520" y2="28990"/>
                        <a14:foregroundMark x1="96520" y1="28990" x2="96520" y2="16061"/>
                        <a14:foregroundMark x1="96520" y1="16061" x2="89211" y2="5758"/>
                        <a14:foregroundMark x1="85963" y1="4444" x2="75522" y2="303"/>
                        <a14:foregroundMark x1="27958" y1="0" x2="75406" y2="202"/>
                        <a14:foregroundMark x1="27842" y1="0" x2="20534" y2="2828"/>
                        <a14:foregroundMark x1="79234" y1="58283" x2="98144" y2="76263"/>
                        <a14:foregroundMark x1="98144" y1="76263" x2="99652" y2="88283"/>
                        <a14:foregroundMark x1="99652" y1="88283" x2="93271" y2="98889"/>
                        <a14:foregroundMark x1="93271" y1="98889" x2="77610" y2="97273"/>
                        <a14:foregroundMark x1="77494" y1="97273" x2="29118" y2="99899"/>
                        <a14:foregroundMark x1="15313" y1="88485" x2="17865" y2="99899"/>
                        <a14:foregroundMark x1="15313" y1="88485" x2="22506" y2="64949"/>
                        <a14:foregroundMark x1="22506" y1="64949" x2="19258" y2="39293"/>
                        <a14:foregroundMark x1="19258" y1="39293" x2="31090" y2="28384"/>
                        <a14:foregroundMark x1="31090" y1="28384" x2="49768" y2="28586"/>
                        <a14:foregroundMark x1="49768" y1="28586" x2="63225" y2="32828"/>
                        <a14:foregroundMark x1="63225" y1="32828" x2="74130" y2="43434"/>
                        <a14:foregroundMark x1="74130" y1="43434" x2="79582" y2="55152"/>
                        <a14:foregroundMark x1="79582" y1="55152" x2="79582" y2="58687"/>
                        <a14:foregroundMark x1="92807" y1="73131" x2="99884" y2="83030"/>
                        <a14:foregroundMark x1="99884" y1="87475" x2="98840" y2="95960"/>
                        <a14:foregroundMark x1="98724" y1="96061" x2="89907" y2="99899"/>
                        <a14:foregroundMark x1="15429" y1="91010" x2="21810" y2="99899"/>
                        <a14:foregroundMark x1="15429" y1="91010" x2="18445" y2="77273"/>
                        <a14:foregroundMark x1="18445" y1="77273" x2="34339" y2="66364"/>
                        <a14:foregroundMark x1="34339" y1="66364" x2="92459" y2="73737"/>
                        <a14:foregroundMark x1="12413" y1="14242" x2="8585" y2="25657"/>
                        <a14:foregroundMark x1="8585" y1="25657" x2="28886" y2="45859"/>
                        <a14:foregroundMark x1="28886" y1="45859" x2="43968" y2="48889"/>
                        <a14:foregroundMark x1="43968" y1="48889" x2="57889" y2="47374"/>
                        <a14:foregroundMark x1="57889" y1="47374" x2="61833" y2="33535"/>
                        <a14:foregroundMark x1="61833" y1="33535" x2="53944" y2="23434"/>
                        <a14:foregroundMark x1="53944" y1="23434" x2="40023" y2="15354"/>
                        <a14:foregroundMark x1="40023" y1="15354" x2="12181" y2="14646"/>
                        <a14:foregroundMark x1="46752" y1="39394" x2="50580" y2="35455"/>
                        <a14:backgroundMark x1="7541" y1="6869" x2="7541" y2="6869"/>
                        <a14:backgroundMark x1="5800" y1="4040" x2="5800" y2="4040"/>
                        <a14:backgroundMark x1="8121" y1="41414" x2="8121" y2="41414"/>
                        <a14:backgroundMark x1="7077" y1="61313" x2="7077" y2="61313"/>
                        <a14:backgroundMark x1="10905" y1="7778" x2="10905" y2="7778"/>
                        <a14:backgroundMark x1="10093" y1="5152" x2="10093" y2="5152"/>
                        <a14:backgroundMark x1="94780" y1="55354" x2="94780" y2="55354"/>
                        <a14:backgroundMark x1="84919" y1="909" x2="94316" y2="10000"/>
                        <a14:backgroundMark x1="94316" y1="10000" x2="85615" y2="404"/>
                        <a14:backgroundMark x1="85615" y1="404" x2="85151" y2="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604"/>
          <a:stretch/>
        </p:blipFill>
        <p:spPr>
          <a:xfrm>
            <a:off x="4533141" y="513910"/>
            <a:ext cx="3488924" cy="4115677"/>
          </a:xfrm>
          <a:prstGeom prst="rect">
            <a:avLst/>
          </a:prstGeom>
        </p:spPr>
      </p:pic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889AE9E0-3B13-47D0-8E62-82F0461D5CE7}"/>
              </a:ext>
            </a:extLst>
          </p:cNvPr>
          <p:cNvSpPr txBox="1">
            <a:spLocks/>
          </p:cNvSpPr>
          <p:nvPr/>
        </p:nvSpPr>
        <p:spPr>
          <a:xfrm>
            <a:off x="965446" y="1128295"/>
            <a:ext cx="1245095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4000" dirty="0">
                <a:solidFill>
                  <a:schemeClr val="tx2"/>
                </a:solidFill>
              </a:rPr>
              <a:t>隱憂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3CC833BA-2A7B-4466-A3E7-B12F277DFCFC}"/>
              </a:ext>
            </a:extLst>
          </p:cNvPr>
          <p:cNvSpPr txBox="1">
            <a:spLocks/>
          </p:cNvSpPr>
          <p:nvPr/>
        </p:nvSpPr>
        <p:spPr>
          <a:xfrm>
            <a:off x="709124" y="1839756"/>
            <a:ext cx="5568479" cy="14639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indent="-1778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2"/>
                </a:solidFill>
              </a:rPr>
              <a:t>大量散佈網路謠言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177800" indent="-1778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2"/>
                </a:solidFill>
              </a:rPr>
              <a:t>操弄輿論風向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177800" indent="-1778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2"/>
                </a:solidFill>
              </a:rPr>
              <a:t>失業潮→取代人類→世界滅亡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177800" indent="-1778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zh-TW" alt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7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B0B94E02-E547-4259-B103-15F755B78286}"/>
              </a:ext>
            </a:extLst>
          </p:cNvPr>
          <p:cNvSpPr txBox="1">
            <a:spLocks/>
          </p:cNvSpPr>
          <p:nvPr/>
        </p:nvSpPr>
        <p:spPr>
          <a:xfrm>
            <a:off x="1313894" y="666655"/>
            <a:ext cx="5157927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4000" dirty="0">
                <a:solidFill>
                  <a:schemeClr val="tx2"/>
                </a:solidFill>
              </a:rPr>
              <a:t>幾個不應該問的問題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B0283C72-743D-4A66-A44C-B1BFFE2E1419}"/>
              </a:ext>
            </a:extLst>
          </p:cNvPr>
          <p:cNvSpPr txBox="1">
            <a:spLocks/>
          </p:cNvSpPr>
          <p:nvPr/>
        </p:nvSpPr>
        <p:spPr>
          <a:xfrm>
            <a:off x="2792890" y="1496579"/>
            <a:ext cx="6002394" cy="290036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indent="-1778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2"/>
                </a:solidFill>
              </a:rPr>
              <a:t>場所、地址、電話號碼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177800" indent="-1778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2"/>
                </a:solidFill>
              </a:rPr>
              <a:t>請告訴我</a:t>
            </a:r>
            <a:r>
              <a:rPr lang="en-US" altLang="zh-TW" sz="2800" dirty="0">
                <a:solidFill>
                  <a:schemeClr val="tx2"/>
                </a:solidFill>
              </a:rPr>
              <a:t>XXX</a:t>
            </a:r>
            <a:r>
              <a:rPr lang="zh-TW" altLang="en-US" sz="2800" dirty="0">
                <a:solidFill>
                  <a:schemeClr val="tx2"/>
                </a:solidFill>
              </a:rPr>
              <a:t>是誰</a:t>
            </a:r>
            <a:r>
              <a:rPr lang="en-US" altLang="zh-TW" sz="2800" dirty="0">
                <a:solidFill>
                  <a:schemeClr val="tx2"/>
                </a:solidFill>
              </a:rPr>
              <a:t>?</a:t>
            </a:r>
          </a:p>
          <a:p>
            <a:pPr marL="177800" indent="-1778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2"/>
                </a:solidFill>
              </a:rPr>
              <a:t>數學 </a:t>
            </a:r>
            <a:r>
              <a:rPr lang="en-US" altLang="zh-TW" sz="2800" dirty="0">
                <a:solidFill>
                  <a:schemeClr val="tx2"/>
                </a:solidFill>
              </a:rPr>
              <a:t>: </a:t>
            </a:r>
            <a:r>
              <a:rPr lang="zh-TW" altLang="en-US" sz="2800" dirty="0">
                <a:solidFill>
                  <a:schemeClr val="tx2"/>
                </a:solidFill>
              </a:rPr>
              <a:t>請告訴我</a:t>
            </a:r>
            <a:r>
              <a:rPr lang="en-US" altLang="zh-TW" sz="2800" dirty="0">
                <a:solidFill>
                  <a:schemeClr val="tx2"/>
                </a:solidFill>
              </a:rPr>
              <a:t>3*8/2-5</a:t>
            </a:r>
            <a:r>
              <a:rPr lang="zh-TW" altLang="en-US" sz="2800" dirty="0">
                <a:solidFill>
                  <a:schemeClr val="tx2"/>
                </a:solidFill>
              </a:rPr>
              <a:t>是多少</a:t>
            </a:r>
            <a:r>
              <a:rPr lang="en-US" altLang="zh-TW" sz="2800" dirty="0">
                <a:solidFill>
                  <a:schemeClr val="tx2"/>
                </a:solidFill>
              </a:rPr>
              <a:t>?</a:t>
            </a:r>
          </a:p>
          <a:p>
            <a:pPr marL="177800" indent="-1778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2"/>
                </a:solidFill>
              </a:rPr>
              <a:t>新議題：</a:t>
            </a:r>
            <a:r>
              <a:rPr lang="en-US" altLang="zh-TW" sz="2800" dirty="0">
                <a:solidFill>
                  <a:schemeClr val="tx2"/>
                </a:solidFill>
              </a:rPr>
              <a:t>2021</a:t>
            </a:r>
            <a:r>
              <a:rPr lang="zh-TW" altLang="en-US" sz="2800" dirty="0">
                <a:solidFill>
                  <a:schemeClr val="tx2"/>
                </a:solidFill>
              </a:rPr>
              <a:t>年</a:t>
            </a:r>
            <a:r>
              <a:rPr lang="en-US" altLang="zh-TW" sz="2800" dirty="0">
                <a:solidFill>
                  <a:schemeClr val="tx2"/>
                </a:solidFill>
              </a:rPr>
              <a:t>9</a:t>
            </a:r>
            <a:r>
              <a:rPr lang="zh-TW" altLang="en-US" sz="2800" dirty="0">
                <a:solidFill>
                  <a:schemeClr val="tx2"/>
                </a:solidFill>
              </a:rPr>
              <a:t>月以後的事</a:t>
            </a:r>
            <a:endParaRPr lang="en-US" altLang="zh-TW" sz="2800" dirty="0">
              <a:solidFill>
                <a:schemeClr val="tx2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FD20D9E-8249-46A0-AB60-525243DEB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1340" l="8824" r="89706">
                        <a14:foregroundMark x1="45261" y1="21242" x2="45261" y2="21242"/>
                        <a14:foregroundMark x1="44935" y1="18627" x2="44935" y2="18627"/>
                        <a14:foregroundMark x1="43791" y1="16340" x2="43791" y2="16340"/>
                        <a14:foregroundMark x1="42810" y1="14542" x2="42810" y2="14542"/>
                        <a14:foregroundMark x1="37582" y1="15686" x2="37582" y2="15686"/>
                        <a14:foregroundMark x1="39379" y1="14216" x2="39379" y2="14216"/>
                        <a14:foregroundMark x1="45261" y1="13399" x2="45261" y2="13399"/>
                        <a14:foregroundMark x1="47876" y1="13399" x2="47876" y2="13399"/>
                        <a14:foregroundMark x1="44281" y1="11928" x2="44281" y2="11928"/>
                        <a14:foregroundMark x1="8824" y1="43301" x2="8824" y2="43301"/>
                        <a14:foregroundMark x1="39379" y1="91340" x2="39379" y2="91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2873" y="2032986"/>
            <a:ext cx="3247285" cy="32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9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B0B94E02-E547-4259-B103-15F755B78286}"/>
              </a:ext>
            </a:extLst>
          </p:cNvPr>
          <p:cNvSpPr txBox="1">
            <a:spLocks/>
          </p:cNvSpPr>
          <p:nvPr/>
        </p:nvSpPr>
        <p:spPr>
          <a:xfrm>
            <a:off x="1313894" y="666655"/>
            <a:ext cx="5157927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4000" dirty="0">
                <a:solidFill>
                  <a:schemeClr val="tx2"/>
                </a:solidFill>
              </a:rPr>
              <a:t>幾個不應該問的問題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B0283C72-743D-4A66-A44C-B1BFFE2E1419}"/>
              </a:ext>
            </a:extLst>
          </p:cNvPr>
          <p:cNvSpPr txBox="1">
            <a:spLocks/>
          </p:cNvSpPr>
          <p:nvPr/>
        </p:nvSpPr>
        <p:spPr>
          <a:xfrm>
            <a:off x="2792890" y="1496579"/>
            <a:ext cx="6002394" cy="290036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indent="-1778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2"/>
                </a:solidFill>
              </a:rPr>
              <a:t>預測和猜測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177800" indent="-1778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2"/>
                </a:solidFill>
              </a:rPr>
              <a:t>股票財報分析與交易開發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177800" indent="-1778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2"/>
                </a:solidFill>
              </a:rPr>
              <a:t>保持連貫的長篇文章或聊天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177800" indent="-1778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2"/>
                </a:solidFill>
              </a:rPr>
              <a:t>提供書單與讀書心得</a:t>
            </a:r>
            <a:endParaRPr lang="en-US" altLang="zh-TW" sz="2800" dirty="0">
              <a:solidFill>
                <a:schemeClr val="tx2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FD20D9E-8249-46A0-AB60-525243DEB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1340" l="8824" r="89706">
                        <a14:foregroundMark x1="45261" y1="21242" x2="45261" y2="21242"/>
                        <a14:foregroundMark x1="44935" y1="18627" x2="44935" y2="18627"/>
                        <a14:foregroundMark x1="43791" y1="16340" x2="43791" y2="16340"/>
                        <a14:foregroundMark x1="42810" y1="14542" x2="42810" y2="14542"/>
                        <a14:foregroundMark x1="37582" y1="15686" x2="37582" y2="15686"/>
                        <a14:foregroundMark x1="39379" y1="14216" x2="39379" y2="14216"/>
                        <a14:foregroundMark x1="45261" y1="13399" x2="45261" y2="13399"/>
                        <a14:foregroundMark x1="47876" y1="13399" x2="47876" y2="13399"/>
                        <a14:foregroundMark x1="44281" y1="11928" x2="44281" y2="11928"/>
                        <a14:foregroundMark x1="8824" y1="43301" x2="8824" y2="43301"/>
                        <a14:foregroundMark x1="39379" y1="91340" x2="39379" y2="91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2873" y="2032986"/>
            <a:ext cx="3247285" cy="32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9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B0B94E02-E547-4259-B103-15F755B78286}"/>
              </a:ext>
            </a:extLst>
          </p:cNvPr>
          <p:cNvSpPr txBox="1">
            <a:spLocks/>
          </p:cNvSpPr>
          <p:nvPr/>
        </p:nvSpPr>
        <p:spPr>
          <a:xfrm>
            <a:off x="594803" y="409203"/>
            <a:ext cx="2345925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4000" dirty="0">
                <a:solidFill>
                  <a:schemeClr val="tx2"/>
                </a:solidFill>
              </a:rPr>
              <a:t>發問技巧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9EB7E3C-F4A5-4092-BA57-AF6892246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79" y="3366546"/>
            <a:ext cx="3701988" cy="177695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D520960-57AD-4BB0-A512-D8FB77CE1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467" y="3366546"/>
            <a:ext cx="3701988" cy="1776954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B0283C72-743D-4A66-A44C-B1BFFE2E1419}"/>
              </a:ext>
            </a:extLst>
          </p:cNvPr>
          <p:cNvSpPr txBox="1">
            <a:spLocks/>
          </p:cNvSpPr>
          <p:nvPr/>
        </p:nvSpPr>
        <p:spPr>
          <a:xfrm>
            <a:off x="842289" y="1107767"/>
            <a:ext cx="5594022" cy="19905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indent="-1778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2"/>
                </a:solidFill>
              </a:rPr>
              <a:t>定義角色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177800" indent="-1778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2"/>
                </a:solidFill>
              </a:rPr>
              <a:t>情境設定</a:t>
            </a:r>
            <a:r>
              <a:rPr lang="en-US" altLang="zh-TW" sz="2800" dirty="0">
                <a:solidFill>
                  <a:schemeClr val="tx2"/>
                </a:solidFill>
              </a:rPr>
              <a:t>(</a:t>
            </a:r>
            <a:r>
              <a:rPr lang="zh-TW" altLang="en-US" sz="2800" dirty="0">
                <a:solidFill>
                  <a:schemeClr val="tx2"/>
                </a:solidFill>
              </a:rPr>
              <a:t>自行加入關鍵字</a:t>
            </a:r>
            <a:r>
              <a:rPr lang="en-US" altLang="zh-TW" sz="2800" dirty="0">
                <a:solidFill>
                  <a:schemeClr val="tx2"/>
                </a:solidFill>
              </a:rPr>
              <a:t>)</a:t>
            </a:r>
          </a:p>
          <a:p>
            <a:pPr marL="177800" indent="-1778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2"/>
                </a:solidFill>
              </a:rPr>
              <a:t>指定段落字數，且內容可再延伸</a:t>
            </a:r>
          </a:p>
        </p:txBody>
      </p:sp>
    </p:spTree>
    <p:extLst>
      <p:ext uri="{BB962C8B-B14F-4D97-AF65-F5344CB8AC3E}">
        <p14:creationId xmlns:p14="http://schemas.microsoft.com/office/powerpoint/2010/main" val="248190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794D148-AED3-41DE-8D73-009BA09F1C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978" y="363984"/>
            <a:ext cx="2764595" cy="45575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F61AFC1-541D-4419-9D48-65CCAE8C7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163" y="363984"/>
            <a:ext cx="3474837" cy="45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29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81807F0-9F20-4440-990D-24197A76E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164" y="291900"/>
            <a:ext cx="2685228" cy="45596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1C4FB6C-5997-4DDD-99FF-9A517AADA1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9" y="291901"/>
            <a:ext cx="2767912" cy="455969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D288872-185B-4CE3-9D48-550D464BDD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715" y="291900"/>
            <a:ext cx="3099696" cy="455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48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31428E4-167B-4F9D-AD7F-5D6C22A44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670" y="364445"/>
            <a:ext cx="3481236" cy="441461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BBBEE99-0C40-4FCE-AA68-747AA6FAB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566" y="364445"/>
            <a:ext cx="2685744" cy="441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70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478715B-CA0E-4EB8-B18E-F343D00278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8228" y="884993"/>
            <a:ext cx="2684754" cy="269881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50B9866-F4A8-48E0-A0E1-69541F8B50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237" y="966898"/>
            <a:ext cx="2894121" cy="2616907"/>
          </a:xfrm>
          <a:prstGeom prst="rect">
            <a:avLst/>
          </a:prstGeom>
        </p:spPr>
      </p:pic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FF4D6343-3BC1-4FA6-9573-1CAC0FF2C96F}"/>
              </a:ext>
            </a:extLst>
          </p:cNvPr>
          <p:cNvSpPr txBox="1">
            <a:spLocks/>
          </p:cNvSpPr>
          <p:nvPr/>
        </p:nvSpPr>
        <p:spPr>
          <a:xfrm>
            <a:off x="1559512" y="3795383"/>
            <a:ext cx="2345925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4000" dirty="0">
                <a:solidFill>
                  <a:schemeClr val="tx2"/>
                </a:solidFill>
              </a:rPr>
              <a:t>官方網站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9CBD06AF-4CB0-4E16-A696-376B0F19C74F}"/>
              </a:ext>
            </a:extLst>
          </p:cNvPr>
          <p:cNvSpPr txBox="1">
            <a:spLocks/>
          </p:cNvSpPr>
          <p:nvPr/>
        </p:nvSpPr>
        <p:spPr>
          <a:xfrm>
            <a:off x="4552022" y="3795384"/>
            <a:ext cx="3417166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en-US" altLang="zh-TW" sz="4000" dirty="0">
                <a:solidFill>
                  <a:schemeClr val="tx2"/>
                </a:solidFill>
              </a:rPr>
              <a:t>AI</a:t>
            </a:r>
            <a:r>
              <a:rPr lang="zh-TW" altLang="en-US" sz="4000" dirty="0">
                <a:solidFill>
                  <a:schemeClr val="tx2"/>
                </a:solidFill>
              </a:rPr>
              <a:t>小幫手</a:t>
            </a:r>
            <a:r>
              <a:rPr lang="en-US" altLang="zh-TW" sz="4000" dirty="0">
                <a:solidFill>
                  <a:schemeClr val="tx2"/>
                </a:solidFill>
              </a:rPr>
              <a:t>(Line)</a:t>
            </a:r>
            <a:endParaRPr lang="zh-TW" alt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37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73F0DD1-CE76-486A-AD5A-9BF5DE422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057" y="452760"/>
            <a:ext cx="3620117" cy="2036316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AC34CD-98F1-4C63-86D4-9E5B4C775988}"/>
              </a:ext>
            </a:extLst>
          </p:cNvPr>
          <p:cNvSpPr txBox="1">
            <a:spLocks/>
          </p:cNvSpPr>
          <p:nvPr/>
        </p:nvSpPr>
        <p:spPr>
          <a:xfrm>
            <a:off x="1490358" y="2571750"/>
            <a:ext cx="6978939" cy="19905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indent="-177800">
              <a:lnSpc>
                <a:spcPts val="3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2"/>
                </a:solidFill>
              </a:rPr>
              <a:t>插件一</a:t>
            </a:r>
            <a:r>
              <a:rPr lang="en-US" altLang="zh-TW" sz="1600" dirty="0">
                <a:solidFill>
                  <a:schemeClr val="tx2"/>
                </a:solidFill>
              </a:rPr>
              <a:t>: Voice Control for </a:t>
            </a:r>
            <a:r>
              <a:rPr lang="en-US" altLang="zh-TW" sz="1600" dirty="0" err="1">
                <a:solidFill>
                  <a:schemeClr val="tx2"/>
                </a:solidFill>
              </a:rPr>
              <a:t>ChatGPT</a:t>
            </a:r>
            <a:r>
              <a:rPr lang="zh-TW" altLang="en-US" sz="1600" dirty="0">
                <a:solidFill>
                  <a:schemeClr val="tx2"/>
                </a:solidFill>
              </a:rPr>
              <a:t>，和</a:t>
            </a:r>
            <a:r>
              <a:rPr lang="en-US" altLang="zh-TW" sz="1600" dirty="0" err="1">
                <a:solidFill>
                  <a:schemeClr val="tx2"/>
                </a:solidFill>
              </a:rPr>
              <a:t>ChatGPT</a:t>
            </a:r>
            <a:r>
              <a:rPr lang="zh-TW" altLang="en-US" sz="1600" dirty="0">
                <a:solidFill>
                  <a:schemeClr val="tx2"/>
                </a:solidFill>
              </a:rPr>
              <a:t>語音對話</a:t>
            </a:r>
          </a:p>
          <a:p>
            <a:pPr marL="177800" indent="-177800">
              <a:lnSpc>
                <a:spcPts val="3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2"/>
                </a:solidFill>
              </a:rPr>
              <a:t>插件二</a:t>
            </a:r>
            <a:r>
              <a:rPr lang="en-US" altLang="zh-TW" sz="1600" dirty="0">
                <a:solidFill>
                  <a:schemeClr val="tx2"/>
                </a:solidFill>
              </a:rPr>
              <a:t>: </a:t>
            </a:r>
            <a:r>
              <a:rPr lang="en-US" altLang="zh-TW" sz="1600" dirty="0" err="1">
                <a:solidFill>
                  <a:schemeClr val="tx2"/>
                </a:solidFill>
              </a:rPr>
              <a:t>ChatGPT</a:t>
            </a:r>
            <a:r>
              <a:rPr lang="en-US" altLang="zh-TW" sz="1600" dirty="0">
                <a:solidFill>
                  <a:schemeClr val="tx2"/>
                </a:solidFill>
              </a:rPr>
              <a:t> Writer</a:t>
            </a:r>
            <a:r>
              <a:rPr lang="zh-TW" altLang="en-US" sz="1600" dirty="0">
                <a:solidFill>
                  <a:schemeClr val="tx2"/>
                </a:solidFill>
              </a:rPr>
              <a:t>，</a:t>
            </a:r>
            <a:r>
              <a:rPr lang="en-US" altLang="zh-TW" sz="1600" dirty="0">
                <a:solidFill>
                  <a:schemeClr val="tx2"/>
                </a:solidFill>
              </a:rPr>
              <a:t>e-mail</a:t>
            </a:r>
            <a:r>
              <a:rPr lang="zh-TW" altLang="en-US" sz="1600" dirty="0">
                <a:solidFill>
                  <a:schemeClr val="tx2"/>
                </a:solidFill>
              </a:rPr>
              <a:t>神器</a:t>
            </a:r>
          </a:p>
          <a:p>
            <a:pPr marL="177800" indent="-177800">
              <a:lnSpc>
                <a:spcPts val="3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2"/>
                </a:solidFill>
              </a:rPr>
              <a:t>插件三</a:t>
            </a:r>
            <a:r>
              <a:rPr lang="en-US" altLang="zh-TW" sz="1600" dirty="0">
                <a:solidFill>
                  <a:schemeClr val="tx2"/>
                </a:solidFill>
              </a:rPr>
              <a:t>: </a:t>
            </a:r>
            <a:r>
              <a:rPr lang="en-US" altLang="zh-TW" sz="1600" dirty="0" err="1">
                <a:solidFill>
                  <a:schemeClr val="tx2"/>
                </a:solidFill>
              </a:rPr>
              <a:t>WebChatGPT</a:t>
            </a:r>
            <a:r>
              <a:rPr lang="zh-TW" altLang="en-US" sz="1600" dirty="0">
                <a:solidFill>
                  <a:schemeClr val="tx2"/>
                </a:solidFill>
              </a:rPr>
              <a:t>，取得</a:t>
            </a:r>
            <a:r>
              <a:rPr lang="en-US" altLang="zh-TW" sz="1600" dirty="0">
                <a:solidFill>
                  <a:schemeClr val="tx2"/>
                </a:solidFill>
              </a:rPr>
              <a:t>2021</a:t>
            </a:r>
            <a:r>
              <a:rPr lang="zh-TW" altLang="en-US" sz="1600" dirty="0">
                <a:solidFill>
                  <a:schemeClr val="tx2"/>
                </a:solidFill>
              </a:rPr>
              <a:t>年以後的資料</a:t>
            </a:r>
          </a:p>
          <a:p>
            <a:pPr marL="177800" indent="-177800">
              <a:lnSpc>
                <a:spcPts val="3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2"/>
                </a:solidFill>
              </a:rPr>
              <a:t>插件四</a:t>
            </a:r>
            <a:r>
              <a:rPr lang="en-US" altLang="zh-TW" sz="1600" dirty="0">
                <a:solidFill>
                  <a:schemeClr val="tx2"/>
                </a:solidFill>
              </a:rPr>
              <a:t>: YouTube Summary with </a:t>
            </a:r>
            <a:r>
              <a:rPr lang="en-US" altLang="zh-TW" sz="1600" dirty="0" err="1">
                <a:solidFill>
                  <a:schemeClr val="tx2"/>
                </a:solidFill>
              </a:rPr>
              <a:t>ChatGPT</a:t>
            </a:r>
            <a:r>
              <a:rPr lang="zh-TW" altLang="en-US" sz="1600" dirty="0">
                <a:solidFill>
                  <a:schemeClr val="tx2"/>
                </a:solidFill>
              </a:rPr>
              <a:t>，總結各種</a:t>
            </a:r>
            <a:r>
              <a:rPr lang="en-US" altLang="zh-TW" sz="1600" dirty="0" err="1">
                <a:solidFill>
                  <a:schemeClr val="tx2"/>
                </a:solidFill>
              </a:rPr>
              <a:t>youtube</a:t>
            </a:r>
            <a:r>
              <a:rPr lang="zh-TW" altLang="en-US" sz="1600" dirty="0">
                <a:solidFill>
                  <a:schemeClr val="tx2"/>
                </a:solidFill>
              </a:rPr>
              <a:t>影片內容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D7DA9D35-75FF-4CE2-B83C-E8A34114DB8C}"/>
              </a:ext>
            </a:extLst>
          </p:cNvPr>
          <p:cNvSpPr txBox="1">
            <a:spLocks/>
          </p:cNvSpPr>
          <p:nvPr/>
        </p:nvSpPr>
        <p:spPr>
          <a:xfrm>
            <a:off x="3417902" y="4352833"/>
            <a:ext cx="6205491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en-US" altLang="zh-TW" sz="2000" dirty="0">
                <a:solidFill>
                  <a:schemeClr val="tx2"/>
                </a:solidFill>
              </a:rPr>
              <a:t>https://</a:t>
            </a:r>
            <a:r>
              <a:rPr lang="en-US" altLang="zh-TW" sz="2000" dirty="0" err="1">
                <a:solidFill>
                  <a:schemeClr val="tx2"/>
                </a:solidFill>
              </a:rPr>
              <a:t>www.youtube.com</a:t>
            </a:r>
            <a:r>
              <a:rPr lang="en-US" altLang="zh-TW" sz="2000" dirty="0">
                <a:solidFill>
                  <a:schemeClr val="tx2"/>
                </a:solidFill>
              </a:rPr>
              <a:t>/</a:t>
            </a:r>
            <a:r>
              <a:rPr lang="en-US" altLang="zh-TW" sz="2000" dirty="0" err="1">
                <a:solidFill>
                  <a:schemeClr val="tx2"/>
                </a:solidFill>
              </a:rPr>
              <a:t>watch?v</a:t>
            </a:r>
            <a:r>
              <a:rPr lang="en-US" altLang="zh-TW" sz="2000" dirty="0">
                <a:solidFill>
                  <a:schemeClr val="tx2"/>
                </a:solidFill>
              </a:rPr>
              <a:t>=</a:t>
            </a:r>
            <a:r>
              <a:rPr lang="en-US" altLang="zh-TW" sz="2000" dirty="0" err="1">
                <a:solidFill>
                  <a:schemeClr val="tx2"/>
                </a:solidFill>
              </a:rPr>
              <a:t>T9jslSf9GKs</a:t>
            </a:r>
            <a:endParaRPr lang="zh-TW" alt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7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4A8FB8E-53D6-40B7-9E07-E7F762A24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8" b="91406" l="9489" r="89416">
                        <a14:foregroundMark x1="31022" y1="10938" x2="31022" y2="10938"/>
                        <a14:foregroundMark x1="66058" y1="9766" x2="66058" y2="9766"/>
                        <a14:foregroundMark x1="63139" y1="18359" x2="63139" y2="18359"/>
                        <a14:foregroundMark x1="32482" y1="20703" x2="32482" y2="20703"/>
                        <a14:foregroundMark x1="39051" y1="21875" x2="39051" y2="21875"/>
                        <a14:foregroundMark x1="34672" y1="5078" x2="34672" y2="5078"/>
                        <a14:foregroundMark x1="58394" y1="19922" x2="58394" y2="19922"/>
                        <a14:foregroundMark x1="69708" y1="91406" x2="69708" y2="91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0488" y="2705100"/>
            <a:ext cx="2609850" cy="24384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012C78-B988-4F38-A83C-5119F7E2B522}"/>
              </a:ext>
            </a:extLst>
          </p:cNvPr>
          <p:cNvSpPr txBox="1">
            <a:spLocks/>
          </p:cNvSpPr>
          <p:nvPr/>
        </p:nvSpPr>
        <p:spPr>
          <a:xfrm>
            <a:off x="1296139" y="454425"/>
            <a:ext cx="5157927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en-US" altLang="zh-TW" sz="4000" dirty="0" err="1">
                <a:solidFill>
                  <a:schemeClr val="tx2"/>
                </a:solidFill>
              </a:rPr>
              <a:t>ChatGPT</a:t>
            </a:r>
            <a:r>
              <a:rPr lang="zh-TW" altLang="en-US" sz="4000" dirty="0">
                <a:solidFill>
                  <a:schemeClr val="tx2"/>
                </a:solidFill>
              </a:rPr>
              <a:t>之反思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6A39573D-ABA0-4B8C-ABE1-8EBD5BC1D585}"/>
              </a:ext>
            </a:extLst>
          </p:cNvPr>
          <p:cNvSpPr txBox="1">
            <a:spLocks/>
          </p:cNvSpPr>
          <p:nvPr/>
        </p:nvSpPr>
        <p:spPr>
          <a:xfrm>
            <a:off x="2792890" y="1496579"/>
            <a:ext cx="6002394" cy="290036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indent="-177800">
              <a:lnSpc>
                <a:spcPts val="5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solidFill>
                <a:schemeClr val="tx2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0D922A4-30DA-4944-AAAD-C283FB483A13}"/>
              </a:ext>
            </a:extLst>
          </p:cNvPr>
          <p:cNvSpPr/>
          <p:nvPr/>
        </p:nvSpPr>
        <p:spPr>
          <a:xfrm>
            <a:off x="640278" y="1343857"/>
            <a:ext cx="6586146" cy="2629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Clr>
                <a:srgbClr val="F8F8F8"/>
              </a:buClr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rgbClr val="F8F8F8"/>
                </a:solidFill>
              </a:rPr>
              <a:t>語言模型的局限性：儘管 </a:t>
            </a:r>
            <a:r>
              <a:rPr lang="en-US" altLang="zh-TW" sz="1800" dirty="0" err="1">
                <a:solidFill>
                  <a:srgbClr val="F8F8F8"/>
                </a:solidFill>
              </a:rPr>
              <a:t>ChatGPT</a:t>
            </a:r>
            <a:r>
              <a:rPr lang="en-US" altLang="zh-TW" sz="1800" dirty="0">
                <a:solidFill>
                  <a:srgbClr val="F8F8F8"/>
                </a:solidFill>
              </a:rPr>
              <a:t> </a:t>
            </a:r>
            <a:r>
              <a:rPr lang="zh-TW" altLang="en-US" sz="1800" dirty="0">
                <a:solidFill>
                  <a:srgbClr val="F8F8F8"/>
                </a:solidFill>
              </a:rPr>
              <a:t>建立在大量資料和強大的演算法之上，但它仍然存在一些局限性，如文化、語言、歷史、個人情感等方面。</a:t>
            </a:r>
            <a:r>
              <a:rPr lang="en-US" altLang="zh-TW" sz="1800" dirty="0" err="1">
                <a:solidFill>
                  <a:srgbClr val="F8F8F8"/>
                </a:solidFill>
              </a:rPr>
              <a:t>ChatGPT</a:t>
            </a:r>
            <a:r>
              <a:rPr lang="en-US" altLang="zh-TW" sz="1800" dirty="0">
                <a:solidFill>
                  <a:srgbClr val="F8F8F8"/>
                </a:solidFill>
              </a:rPr>
              <a:t> </a:t>
            </a:r>
            <a:r>
              <a:rPr lang="zh-TW" altLang="en-US" sz="1800" dirty="0">
                <a:solidFill>
                  <a:srgbClr val="F8F8F8"/>
                </a:solidFill>
              </a:rPr>
              <a:t>的回答是基於資料訓練出來的，有時可能會產生不準確的答案或歧義的理解。</a:t>
            </a:r>
            <a:endParaRPr lang="en-US" altLang="zh-TW" sz="1800" dirty="0">
              <a:solidFill>
                <a:srgbClr val="F8F8F8"/>
              </a:solidFill>
            </a:endParaRPr>
          </a:p>
          <a:p>
            <a:pPr marL="285750" indent="-285750">
              <a:lnSpc>
                <a:spcPts val="2500"/>
              </a:lnSpc>
              <a:buClr>
                <a:srgbClr val="F8F8F8"/>
              </a:buClr>
              <a:buFont typeface="Arial" panose="020B0604020202020204" pitchFamily="34" charset="0"/>
              <a:buChar char="•"/>
            </a:pPr>
            <a:endParaRPr lang="zh-TW" altLang="en-US" sz="1800" dirty="0">
              <a:solidFill>
                <a:srgbClr val="F8F8F8"/>
              </a:solidFill>
            </a:endParaRPr>
          </a:p>
          <a:p>
            <a:pPr marL="285750" indent="-285750">
              <a:lnSpc>
                <a:spcPts val="2500"/>
              </a:lnSpc>
              <a:buClr>
                <a:srgbClr val="F8F8F8"/>
              </a:buClr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rgbClr val="F8F8F8"/>
                </a:solidFill>
              </a:rPr>
              <a:t>聊天內容的道德和倫理問題：</a:t>
            </a:r>
            <a:r>
              <a:rPr lang="en-US" altLang="zh-TW" sz="1800" dirty="0" err="1">
                <a:solidFill>
                  <a:srgbClr val="F8F8F8"/>
                </a:solidFill>
              </a:rPr>
              <a:t>ChatGPT</a:t>
            </a:r>
            <a:r>
              <a:rPr lang="en-US" altLang="zh-TW" sz="1800" dirty="0">
                <a:solidFill>
                  <a:srgbClr val="F8F8F8"/>
                </a:solidFill>
              </a:rPr>
              <a:t> </a:t>
            </a:r>
            <a:r>
              <a:rPr lang="zh-TW" altLang="en-US" sz="1800" dirty="0">
                <a:solidFill>
                  <a:srgbClr val="F8F8F8"/>
                </a:solidFill>
              </a:rPr>
              <a:t>可以討論幾乎所有主題，包括敏感或不合適的話題，這可能會引發倫理和道德方面的問題。聊天過程中需要注意個人隱私和資訊保護。</a:t>
            </a:r>
          </a:p>
        </p:txBody>
      </p:sp>
    </p:spTree>
    <p:extLst>
      <p:ext uri="{BB962C8B-B14F-4D97-AF65-F5344CB8AC3E}">
        <p14:creationId xmlns:p14="http://schemas.microsoft.com/office/powerpoint/2010/main" val="416833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439949" y="386315"/>
            <a:ext cx="137503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/>
              <a:t>宣導</a:t>
            </a:r>
            <a:endParaRPr sz="3000" dirty="0"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439949" y="1095699"/>
            <a:ext cx="8264102" cy="3375136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ts val="4000"/>
              </a:lnSpc>
              <a:buClr>
                <a:schemeClr val="lt2"/>
              </a:buClr>
              <a:buFont typeface="Fira Sans Condensed"/>
              <a:buChar char="●"/>
            </a:pPr>
            <a:r>
              <a:rPr lang="zh-TW" altLang="en-US" sz="2400" dirty="0">
                <a:solidFill>
                  <a:schemeClr val="lt2"/>
                </a:solidFill>
              </a:rPr>
              <a:t>單槍投影機及液晶電視，下課時間或長時間不使用時，請關閉以延長使用壽命</a:t>
            </a:r>
          </a:p>
          <a:p>
            <a:pPr lvl="0">
              <a:lnSpc>
                <a:spcPts val="4000"/>
              </a:lnSpc>
              <a:buClr>
                <a:schemeClr val="lt2"/>
              </a:buClr>
              <a:buFont typeface="Fira Sans Condensed"/>
              <a:buChar char="●"/>
            </a:pPr>
            <a:r>
              <a:rPr lang="zh-TW" altLang="en-US" sz="2400" dirty="0">
                <a:solidFill>
                  <a:schemeClr val="lt2"/>
                </a:solidFill>
              </a:rPr>
              <a:t>使用遠端列印時，請及時至教師休息室取件</a:t>
            </a:r>
          </a:p>
          <a:p>
            <a:pPr lvl="0">
              <a:lnSpc>
                <a:spcPts val="4000"/>
              </a:lnSpc>
              <a:buClr>
                <a:schemeClr val="lt2"/>
              </a:buClr>
              <a:buFont typeface="Fira Sans Condensed"/>
              <a:buChar char="●"/>
            </a:pPr>
            <a:r>
              <a:rPr lang="zh-TW" altLang="en-US" sz="2400" dirty="0">
                <a:solidFill>
                  <a:schemeClr val="lt2"/>
                </a:solidFill>
              </a:rPr>
              <a:t>依據教育部臺教資</a:t>
            </a:r>
            <a:r>
              <a:rPr lang="en-US" altLang="zh-TW" sz="2400" dirty="0">
                <a:solidFill>
                  <a:schemeClr val="lt2"/>
                </a:solidFill>
              </a:rPr>
              <a:t>(</a:t>
            </a:r>
            <a:r>
              <a:rPr lang="zh-TW" altLang="en-US" sz="2400" dirty="0">
                <a:solidFill>
                  <a:schemeClr val="lt2"/>
                </a:solidFill>
              </a:rPr>
              <a:t>三</a:t>
            </a:r>
            <a:r>
              <a:rPr lang="en-US" altLang="zh-TW" sz="2400" dirty="0">
                <a:solidFill>
                  <a:schemeClr val="lt2"/>
                </a:solidFill>
              </a:rPr>
              <a:t>)</a:t>
            </a:r>
            <a:r>
              <a:rPr lang="zh-TW" altLang="en-US" sz="2400" dirty="0">
                <a:solidFill>
                  <a:schemeClr val="lt2"/>
                </a:solidFill>
              </a:rPr>
              <a:t>字第</a:t>
            </a:r>
            <a:r>
              <a:rPr lang="en-US" altLang="zh-TW" sz="2400" dirty="0" err="1">
                <a:solidFill>
                  <a:schemeClr val="lt2"/>
                </a:solidFill>
              </a:rPr>
              <a:t>1030019296I</a:t>
            </a:r>
            <a:r>
              <a:rPr lang="zh-TW" altLang="en-US" sz="2400" dirty="0">
                <a:solidFill>
                  <a:schemeClr val="lt2"/>
                </a:solidFill>
              </a:rPr>
              <a:t>函，國中小學校</a:t>
            </a:r>
            <a:r>
              <a:rPr lang="zh-TW" altLang="en-US" sz="2400">
                <a:solidFill>
                  <a:schemeClr val="lt2"/>
                </a:solidFill>
              </a:rPr>
              <a:t>教師每年</a:t>
            </a:r>
            <a:r>
              <a:rPr lang="zh-TW" altLang="en-US" sz="2400" dirty="0">
                <a:solidFill>
                  <a:schemeClr val="lt2"/>
                </a:solidFill>
              </a:rPr>
              <a:t>至少參加</a:t>
            </a:r>
            <a:r>
              <a:rPr lang="zh-TW" altLang="en-US" sz="2400" dirty="0">
                <a:solidFill>
                  <a:schemeClr val="l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sz="2400" dirty="0">
                <a:solidFill>
                  <a:schemeClr val="lt2"/>
                </a:solidFill>
              </a:rPr>
              <a:t>資訊安全素養研習</a:t>
            </a:r>
            <a:r>
              <a:rPr lang="zh-TW" altLang="en-US" sz="2400" dirty="0">
                <a:solidFill>
                  <a:schemeClr val="l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en-US" altLang="zh-TW" sz="2400" dirty="0">
                <a:solidFill>
                  <a:schemeClr val="lt2"/>
                </a:solidFill>
              </a:rPr>
              <a:t>6</a:t>
            </a:r>
            <a:r>
              <a:rPr lang="zh-TW" altLang="en-US" sz="2400" dirty="0">
                <a:solidFill>
                  <a:schemeClr val="lt2"/>
                </a:solidFill>
              </a:rPr>
              <a:t>小時</a:t>
            </a:r>
          </a:p>
        </p:txBody>
      </p:sp>
    </p:spTree>
    <p:extLst>
      <p:ext uri="{BB962C8B-B14F-4D97-AF65-F5344CB8AC3E}">
        <p14:creationId xmlns:p14="http://schemas.microsoft.com/office/powerpoint/2010/main" val="359649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D5FA178-86CF-47A8-93DA-1085912CE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8" b="91406" l="9489" r="89416">
                        <a14:foregroundMark x1="31022" y1="10938" x2="31022" y2="10938"/>
                        <a14:foregroundMark x1="66058" y1="9766" x2="66058" y2="9766"/>
                        <a14:foregroundMark x1="63139" y1="18359" x2="63139" y2="18359"/>
                        <a14:foregroundMark x1="32482" y1="20703" x2="32482" y2="20703"/>
                        <a14:foregroundMark x1="39051" y1="21875" x2="39051" y2="21875"/>
                        <a14:foregroundMark x1="34672" y1="5078" x2="34672" y2="5078"/>
                        <a14:foregroundMark x1="58394" y1="19922" x2="58394" y2="19922"/>
                        <a14:foregroundMark x1="69708" y1="91406" x2="69708" y2="91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0488" y="2705100"/>
            <a:ext cx="2609850" cy="24384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606C8A-FB68-455B-B32E-E370A03E5D0C}"/>
              </a:ext>
            </a:extLst>
          </p:cNvPr>
          <p:cNvSpPr txBox="1">
            <a:spLocks/>
          </p:cNvSpPr>
          <p:nvPr/>
        </p:nvSpPr>
        <p:spPr>
          <a:xfrm>
            <a:off x="1225118" y="342100"/>
            <a:ext cx="5157927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en-US" altLang="zh-TW" sz="4000" dirty="0" err="1">
                <a:solidFill>
                  <a:schemeClr val="tx2"/>
                </a:solidFill>
              </a:rPr>
              <a:t>ChatGPT</a:t>
            </a:r>
            <a:r>
              <a:rPr lang="zh-TW" altLang="en-US" sz="4000" dirty="0">
                <a:solidFill>
                  <a:schemeClr val="tx2"/>
                </a:solidFill>
              </a:rPr>
              <a:t>之反思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C510D68-DDAB-47A8-B9C6-DF8082DA33E8}"/>
              </a:ext>
            </a:extLst>
          </p:cNvPr>
          <p:cNvSpPr/>
          <p:nvPr/>
        </p:nvSpPr>
        <p:spPr>
          <a:xfrm>
            <a:off x="569257" y="1231532"/>
            <a:ext cx="6586146" cy="3591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Clr>
                <a:srgbClr val="F8F8F8"/>
              </a:buClr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rgbClr val="F8F8F8"/>
                </a:solidFill>
              </a:rPr>
              <a:t>人工智慧的進步和未來發展：隨著人工智慧技術的進步，</a:t>
            </a:r>
            <a:r>
              <a:rPr lang="en-US" altLang="zh-TW" sz="1800" dirty="0" err="1">
                <a:solidFill>
                  <a:srgbClr val="F8F8F8"/>
                </a:solidFill>
              </a:rPr>
              <a:t>ChatGPT</a:t>
            </a:r>
            <a:r>
              <a:rPr lang="en-US" altLang="zh-TW" sz="1800" dirty="0">
                <a:solidFill>
                  <a:srgbClr val="F8F8F8"/>
                </a:solidFill>
              </a:rPr>
              <a:t> </a:t>
            </a:r>
            <a:r>
              <a:rPr lang="zh-TW" altLang="en-US" sz="1800" dirty="0">
                <a:solidFill>
                  <a:srgbClr val="F8F8F8"/>
                </a:solidFill>
              </a:rPr>
              <a:t>可能會成為更加人性化和高效的工具，但同時也會帶來更多的倫理和法律問題。因此，我們需要關注人工智慧技術的發展，同時制定適當的規則和監管機制，確保其合法、道德和安全。</a:t>
            </a:r>
            <a:endParaRPr lang="en-US" altLang="zh-TW" sz="1800" dirty="0">
              <a:solidFill>
                <a:srgbClr val="F8F8F8"/>
              </a:solidFill>
            </a:endParaRPr>
          </a:p>
          <a:p>
            <a:pPr marL="285750" indent="-285750">
              <a:lnSpc>
                <a:spcPts val="2500"/>
              </a:lnSpc>
              <a:buClr>
                <a:srgbClr val="F8F8F8"/>
              </a:buClr>
              <a:buFont typeface="Arial" panose="020B0604020202020204" pitchFamily="34" charset="0"/>
              <a:buChar char="•"/>
            </a:pPr>
            <a:endParaRPr lang="zh-TW" altLang="en-US" sz="1800" dirty="0">
              <a:solidFill>
                <a:srgbClr val="F8F8F8"/>
              </a:solidFill>
            </a:endParaRPr>
          </a:p>
          <a:p>
            <a:pPr marL="285750" indent="-285750">
              <a:lnSpc>
                <a:spcPts val="2500"/>
              </a:lnSpc>
              <a:buClr>
                <a:srgbClr val="F8F8F8"/>
              </a:buClr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rgbClr val="F8F8F8"/>
                </a:solidFill>
              </a:rPr>
              <a:t>人類與 </a:t>
            </a:r>
            <a:r>
              <a:rPr lang="en-US" altLang="zh-TW" sz="1800" dirty="0" err="1">
                <a:solidFill>
                  <a:srgbClr val="F8F8F8"/>
                </a:solidFill>
              </a:rPr>
              <a:t>ChatGPT</a:t>
            </a:r>
            <a:r>
              <a:rPr lang="en-US" altLang="zh-TW" sz="1800" dirty="0">
                <a:solidFill>
                  <a:srgbClr val="F8F8F8"/>
                </a:solidFill>
              </a:rPr>
              <a:t> </a:t>
            </a:r>
            <a:r>
              <a:rPr lang="zh-TW" altLang="en-US" sz="1800" dirty="0">
                <a:solidFill>
                  <a:srgbClr val="F8F8F8"/>
                </a:solidFill>
              </a:rPr>
              <a:t>的關係：儘管 </a:t>
            </a:r>
            <a:r>
              <a:rPr lang="en-US" altLang="zh-TW" sz="1800" dirty="0" err="1">
                <a:solidFill>
                  <a:srgbClr val="F8F8F8"/>
                </a:solidFill>
              </a:rPr>
              <a:t>ChatGPT</a:t>
            </a:r>
            <a:r>
              <a:rPr lang="en-US" altLang="zh-TW" sz="1800" dirty="0">
                <a:solidFill>
                  <a:srgbClr val="F8F8F8"/>
                </a:solidFill>
              </a:rPr>
              <a:t> </a:t>
            </a:r>
            <a:r>
              <a:rPr lang="zh-TW" altLang="en-US" sz="1800" dirty="0">
                <a:solidFill>
                  <a:srgbClr val="F8F8F8"/>
                </a:solidFill>
              </a:rPr>
              <a:t>不能完全替代人類，但它可以為我們提供更多的幫助和支援。我們需要思考人類與 </a:t>
            </a:r>
            <a:r>
              <a:rPr lang="en-US" altLang="zh-TW" sz="1800" dirty="0" err="1">
                <a:solidFill>
                  <a:srgbClr val="F8F8F8"/>
                </a:solidFill>
              </a:rPr>
              <a:t>ChatGPT</a:t>
            </a:r>
            <a:r>
              <a:rPr lang="en-US" altLang="zh-TW" sz="1800" dirty="0">
                <a:solidFill>
                  <a:srgbClr val="F8F8F8"/>
                </a:solidFill>
              </a:rPr>
              <a:t> </a:t>
            </a:r>
            <a:r>
              <a:rPr lang="zh-TW" altLang="en-US" sz="1800" dirty="0">
                <a:solidFill>
                  <a:srgbClr val="F8F8F8"/>
                </a:solidFill>
              </a:rPr>
              <a:t>的合作方式，同時探索更多的人工智慧技術發展應用場景。</a:t>
            </a:r>
          </a:p>
          <a:p>
            <a:pPr marL="285750" indent="-285750">
              <a:lnSpc>
                <a:spcPts val="2500"/>
              </a:lnSpc>
              <a:buClr>
                <a:srgbClr val="F8F8F8"/>
              </a:buClr>
              <a:buFont typeface="Arial" panose="020B0604020202020204" pitchFamily="34" charset="0"/>
              <a:buChar char="•"/>
            </a:pPr>
            <a:endParaRPr lang="zh-TW" altLang="en-US" sz="18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4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E595D0E-50D1-4E5D-9438-4EE8D2D8F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14" y="0"/>
            <a:ext cx="7519386" cy="5143500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C68FC6E8-9F89-4050-8CD1-3080B5114423}"/>
              </a:ext>
            </a:extLst>
          </p:cNvPr>
          <p:cNvSpPr txBox="1">
            <a:spLocks/>
          </p:cNvSpPr>
          <p:nvPr/>
        </p:nvSpPr>
        <p:spPr>
          <a:xfrm>
            <a:off x="195310" y="1877806"/>
            <a:ext cx="3864745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感謝您的聆聽～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C5E1F2E-1D09-4094-8428-D7B2CDD9EFF9}"/>
              </a:ext>
            </a:extLst>
          </p:cNvPr>
          <p:cNvSpPr txBox="1">
            <a:spLocks/>
          </p:cNvSpPr>
          <p:nvPr/>
        </p:nvSpPr>
        <p:spPr>
          <a:xfrm>
            <a:off x="1322774" y="2571750"/>
            <a:ext cx="2405848" cy="58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2"/>
              </a:buClr>
            </a:pPr>
            <a:r>
              <a:rPr lang="zh-TW" altLang="en-US" sz="3200" dirty="0">
                <a:solidFill>
                  <a:schemeClr val="tx2"/>
                </a:solidFill>
              </a:rPr>
              <a:t>請多指教～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標題 1">
            <a:extLst>
              <a:ext uri="{FF2B5EF4-FFF2-40B4-BE49-F238E27FC236}">
                <a16:creationId xmlns:a16="http://schemas.microsoft.com/office/drawing/2014/main" id="{9D36252D-B2E1-4235-B407-301EB0621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77" y="446224"/>
            <a:ext cx="3938224" cy="682661"/>
          </a:xfrm>
        </p:spPr>
        <p:txBody>
          <a:bodyPr/>
          <a:lstStyle/>
          <a:p>
            <a:r>
              <a:rPr lang="zh-TW" altLang="en-US" dirty="0"/>
              <a:t>靜修線上電子光碟檔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A76E2012-FD94-4393-B947-01BE806039DB}"/>
              </a:ext>
            </a:extLst>
          </p:cNvPr>
          <p:cNvGrpSpPr/>
          <p:nvPr/>
        </p:nvGrpSpPr>
        <p:grpSpPr>
          <a:xfrm>
            <a:off x="307358" y="1326846"/>
            <a:ext cx="3785248" cy="2986943"/>
            <a:chOff x="1791161" y="2599978"/>
            <a:chExt cx="3938224" cy="3194893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ABC0823E-9B7C-40EC-A670-DAE8E518C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1161" y="2599978"/>
              <a:ext cx="3938224" cy="3194893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134F4A4-8D38-4BCD-A1BC-121DF9204729}"/>
                </a:ext>
              </a:extLst>
            </p:cNvPr>
            <p:cNvSpPr/>
            <p:nvPr/>
          </p:nvSpPr>
          <p:spPr>
            <a:xfrm>
              <a:off x="3128790" y="3194893"/>
              <a:ext cx="1233890" cy="78219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775BA9D7-4224-44C3-B9EA-0BB0630399B8}"/>
                </a:ext>
              </a:extLst>
            </p:cNvPr>
            <p:cNvSpPr txBox="1"/>
            <p:nvPr/>
          </p:nvSpPr>
          <p:spPr>
            <a:xfrm>
              <a:off x="4079131" y="2797685"/>
              <a:ext cx="34152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rgbClr val="FF0000"/>
                  </a:solidFill>
                </a:rPr>
                <a:t>1</a:t>
              </a:r>
              <a:endParaRPr lang="zh-TW" alt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36ABD6E0-46CF-4384-92AC-DDE5AC6F3718}"/>
              </a:ext>
            </a:extLst>
          </p:cNvPr>
          <p:cNvGrpSpPr/>
          <p:nvPr/>
        </p:nvGrpSpPr>
        <p:grpSpPr>
          <a:xfrm>
            <a:off x="4303157" y="1326846"/>
            <a:ext cx="4370325" cy="2986942"/>
            <a:chOff x="6186856" y="2599977"/>
            <a:chExt cx="5188559" cy="3194893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6C1EEE9D-80C6-4147-9861-E77CF463C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86856" y="2599977"/>
              <a:ext cx="5188559" cy="31948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FCBF5DC-7420-4D10-AF2E-348551075FFE}"/>
                </a:ext>
              </a:extLst>
            </p:cNvPr>
            <p:cNvSpPr/>
            <p:nvPr/>
          </p:nvSpPr>
          <p:spPr>
            <a:xfrm>
              <a:off x="6434542" y="3117775"/>
              <a:ext cx="2555222" cy="40762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F1F01016-4CCC-4510-B655-4CF1E88C3E9A}"/>
                </a:ext>
              </a:extLst>
            </p:cNvPr>
            <p:cNvSpPr/>
            <p:nvPr/>
          </p:nvSpPr>
          <p:spPr>
            <a:xfrm>
              <a:off x="6511660" y="4252509"/>
              <a:ext cx="2312851" cy="112372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35677D42-B80C-471F-B160-99514215BCCA}"/>
                </a:ext>
              </a:extLst>
            </p:cNvPr>
            <p:cNvSpPr txBox="1"/>
            <p:nvPr/>
          </p:nvSpPr>
          <p:spPr>
            <a:xfrm>
              <a:off x="8928978" y="2859922"/>
              <a:ext cx="34152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rgbClr val="FF0000"/>
                  </a:solidFill>
                </a:rPr>
                <a:t>2</a:t>
              </a:r>
              <a:endParaRPr lang="zh-TW" alt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9AD892EC-B78E-4D60-91A1-4003AC63529A}"/>
                </a:ext>
              </a:extLst>
            </p:cNvPr>
            <p:cNvSpPr txBox="1"/>
            <p:nvPr/>
          </p:nvSpPr>
          <p:spPr>
            <a:xfrm>
              <a:off x="8781135" y="3963173"/>
              <a:ext cx="34152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rgbClr val="FF0000"/>
                  </a:solidFill>
                </a:rPr>
                <a:t>3</a:t>
              </a:r>
              <a:endParaRPr lang="zh-TW" altLang="en-US" sz="24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FF4F88-F4AD-46A1-8EF3-DE53117C4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13" y="441653"/>
            <a:ext cx="2557965" cy="682661"/>
          </a:xfrm>
        </p:spPr>
        <p:txBody>
          <a:bodyPr/>
          <a:lstStyle/>
          <a:p>
            <a:r>
              <a:rPr lang="zh-TW" altLang="en-US" dirty="0"/>
              <a:t>遠端列印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C71A704-C73D-4A0D-A603-B1DF72051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0932" y="1148283"/>
            <a:ext cx="6604481" cy="368890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5A078C2-BB30-4859-AC45-B10237675823}"/>
              </a:ext>
            </a:extLst>
          </p:cNvPr>
          <p:cNvSpPr/>
          <p:nvPr/>
        </p:nvSpPr>
        <p:spPr>
          <a:xfrm>
            <a:off x="1516142" y="2868252"/>
            <a:ext cx="1235936" cy="32664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8D2B8A8-3DCE-40D5-86DA-C052830DA796}"/>
              </a:ext>
            </a:extLst>
          </p:cNvPr>
          <p:cNvSpPr txBox="1"/>
          <p:nvPr/>
        </p:nvSpPr>
        <p:spPr>
          <a:xfrm>
            <a:off x="2505765" y="2425277"/>
            <a:ext cx="34152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1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07E0780-CD23-42D2-A9E0-9A878A9D788F}"/>
              </a:ext>
            </a:extLst>
          </p:cNvPr>
          <p:cNvSpPr/>
          <p:nvPr/>
        </p:nvSpPr>
        <p:spPr>
          <a:xfrm>
            <a:off x="3099955" y="3587592"/>
            <a:ext cx="3167679" cy="11096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C1EC923-67D2-4A3A-9D86-58F488115D49}"/>
              </a:ext>
            </a:extLst>
          </p:cNvPr>
          <p:cNvSpPr txBox="1"/>
          <p:nvPr/>
        </p:nvSpPr>
        <p:spPr>
          <a:xfrm>
            <a:off x="6267634" y="4239897"/>
            <a:ext cx="34152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2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2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6B2524-A982-4717-967A-0DBA7BE22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430675"/>
            <a:ext cx="2322576" cy="636941"/>
          </a:xfrm>
        </p:spPr>
        <p:txBody>
          <a:bodyPr/>
          <a:lstStyle/>
          <a:p>
            <a:r>
              <a:rPr lang="zh-TW" altLang="en-US" dirty="0"/>
              <a:t>投影同步</a:t>
            </a:r>
          </a:p>
        </p:txBody>
      </p:sp>
      <p:sp>
        <p:nvSpPr>
          <p:cNvPr id="3" name="內容版面配置區 3">
            <a:extLst>
              <a:ext uri="{FF2B5EF4-FFF2-40B4-BE49-F238E27FC236}">
                <a16:creationId xmlns:a16="http://schemas.microsoft.com/office/drawing/2014/main" id="{57493E56-6F8E-46CF-A584-2FEE1BE80974}"/>
              </a:ext>
            </a:extLst>
          </p:cNvPr>
          <p:cNvSpPr txBox="1">
            <a:spLocks/>
          </p:cNvSpPr>
          <p:nvPr/>
        </p:nvSpPr>
        <p:spPr>
          <a:xfrm>
            <a:off x="691897" y="1067616"/>
            <a:ext cx="5215127" cy="132587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2"/>
                </a:solidFill>
              </a:rPr>
              <a:t>線路脫落時有可能訊號會跑掉</a:t>
            </a:r>
            <a:endParaRPr lang="en-US" altLang="zh-TW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2"/>
                </a:solidFill>
              </a:rPr>
              <a:t>可以嘗試按下遙控器的</a:t>
            </a:r>
            <a:r>
              <a:rPr lang="zh-TW" altLang="en-US" sz="1600" dirty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en-US" altLang="zh-TW" sz="1600" dirty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VGA</a:t>
            </a:r>
            <a:r>
              <a:rPr lang="zh-TW" altLang="en-US" sz="1600" dirty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」或「輸入源」</a:t>
            </a:r>
            <a:r>
              <a:rPr lang="zh-TW" altLang="en-US" sz="1600" dirty="0">
                <a:solidFill>
                  <a:schemeClr val="tx2"/>
                </a:solidFill>
                <a:latin typeface="新細明體" panose="02020500000000000000" pitchFamily="18" charset="-120"/>
              </a:rPr>
              <a:t>或「訊號源」</a:t>
            </a:r>
            <a:endParaRPr lang="en-US" altLang="zh-TW" sz="1600" dirty="0">
              <a:solidFill>
                <a:schemeClr val="tx2"/>
              </a:solidFill>
              <a:latin typeface="新細明體" panose="02020500000000000000" pitchFamily="18" charset="-120"/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2"/>
                </a:solidFill>
              </a:rPr>
              <a:t>按下鍵盤快速鍵  旗子</a:t>
            </a:r>
            <a:r>
              <a:rPr lang="en-US" altLang="zh-TW" sz="1600" dirty="0">
                <a:solidFill>
                  <a:schemeClr val="tx2"/>
                </a:solidFill>
              </a:rPr>
              <a:t>+P</a:t>
            </a:r>
            <a:r>
              <a:rPr lang="zh-TW" altLang="en-US" sz="1600" dirty="0">
                <a:solidFill>
                  <a:schemeClr val="tx2"/>
                </a:solidFill>
              </a:rPr>
              <a:t> 進行同步切換</a:t>
            </a:r>
            <a:endParaRPr lang="en-US" altLang="zh-TW" sz="1600" dirty="0">
              <a:solidFill>
                <a:schemeClr val="tx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4F90385-1F0B-4EA8-A28E-ADD3741A6C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1355" y="1067616"/>
            <a:ext cx="1167789" cy="342780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C374F8E-26DE-42CC-9B69-638617EA7F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142" y="2393495"/>
            <a:ext cx="1278233" cy="227308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8A14941-F0B1-4139-B56E-8F746B3D05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16" y="3027149"/>
            <a:ext cx="2549072" cy="111904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904D9AB-CCEA-4C29-9887-37CC63D9EE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286" y="2617172"/>
            <a:ext cx="1853876" cy="20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4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4AF51C-1DA2-4968-B9FC-77C1C6251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35" y="265094"/>
            <a:ext cx="2933359" cy="700949"/>
          </a:xfrm>
        </p:spPr>
        <p:txBody>
          <a:bodyPr/>
          <a:lstStyle/>
          <a:p>
            <a:r>
              <a:rPr lang="en-US" altLang="zh-TW" dirty="0"/>
              <a:t>Google</a:t>
            </a:r>
            <a:r>
              <a:rPr lang="zh-TW" altLang="en-US" dirty="0"/>
              <a:t>雲端硬碟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2BC113DE-3DA9-4469-8219-6519F2697970}"/>
              </a:ext>
            </a:extLst>
          </p:cNvPr>
          <p:cNvGrpSpPr/>
          <p:nvPr/>
        </p:nvGrpSpPr>
        <p:grpSpPr>
          <a:xfrm>
            <a:off x="5220070" y="431864"/>
            <a:ext cx="3333043" cy="4363156"/>
            <a:chOff x="2302523" y="2533880"/>
            <a:chExt cx="2796634" cy="3490701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C385DF42-050F-45AD-8919-F527849B5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37"/>
            <a:stretch/>
          </p:blipFill>
          <p:spPr>
            <a:xfrm>
              <a:off x="2302523" y="2533880"/>
              <a:ext cx="2796634" cy="348133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30E7E-9987-4C75-8E63-7A4785010B51}"/>
                </a:ext>
              </a:extLst>
            </p:cNvPr>
            <p:cNvSpPr/>
            <p:nvPr/>
          </p:nvSpPr>
          <p:spPr>
            <a:xfrm>
              <a:off x="2677095" y="5783854"/>
              <a:ext cx="308472" cy="23135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6AEB2D02-15A1-457E-AA76-2E98857D048F}"/>
                </a:ext>
              </a:extLst>
            </p:cNvPr>
            <p:cNvSpPr txBox="1"/>
            <p:nvPr/>
          </p:nvSpPr>
          <p:spPr>
            <a:xfrm>
              <a:off x="2412690" y="5562916"/>
              <a:ext cx="34152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rgbClr val="FF0000"/>
                  </a:solidFill>
                </a:rPr>
                <a:t>1</a:t>
              </a:r>
              <a:endParaRPr lang="zh-TW" alt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C3B9E12-23C9-4011-9A24-8CA19770E040}"/>
                </a:ext>
              </a:extLst>
            </p:cNvPr>
            <p:cNvSpPr/>
            <p:nvPr/>
          </p:nvSpPr>
          <p:spPr>
            <a:xfrm>
              <a:off x="2831331" y="5552498"/>
              <a:ext cx="528808" cy="23135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C9256F7-AEDD-45E9-87F2-163BB4664B62}"/>
                </a:ext>
              </a:extLst>
            </p:cNvPr>
            <p:cNvSpPr/>
            <p:nvPr/>
          </p:nvSpPr>
          <p:spPr>
            <a:xfrm>
              <a:off x="2677094" y="3027995"/>
              <a:ext cx="1255923" cy="321133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AD9ADED8-DE71-4605-B67B-5A552B533FBB}"/>
                </a:ext>
              </a:extLst>
            </p:cNvPr>
            <p:cNvSpPr txBox="1"/>
            <p:nvPr/>
          </p:nvSpPr>
          <p:spPr>
            <a:xfrm>
              <a:off x="3305055" y="5304315"/>
              <a:ext cx="34152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rgbClr val="FF0000"/>
                  </a:solidFill>
                </a:rPr>
                <a:t>2</a:t>
              </a:r>
              <a:endParaRPr lang="zh-TW" alt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49D47F13-7ACE-401A-93BF-371FCD266DE3}"/>
                </a:ext>
              </a:extLst>
            </p:cNvPr>
            <p:cNvSpPr txBox="1"/>
            <p:nvPr/>
          </p:nvSpPr>
          <p:spPr>
            <a:xfrm>
              <a:off x="3892622" y="2787791"/>
              <a:ext cx="34152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rgbClr val="FF0000"/>
                  </a:solidFill>
                </a:rPr>
                <a:t>3</a:t>
              </a:r>
              <a:endParaRPr lang="zh-TW" altLang="en-US" sz="2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8F658C99-68D2-45EA-B44E-1D2037FB21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843" y="2394368"/>
            <a:ext cx="3232749" cy="2400652"/>
          </a:xfrm>
          <a:prstGeom prst="rect">
            <a:avLst/>
          </a:prstGeom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8B09BD2E-0545-4CD1-8402-85A18B417E37}"/>
              </a:ext>
            </a:extLst>
          </p:cNvPr>
          <p:cNvSpPr txBox="1">
            <a:spLocks/>
          </p:cNvSpPr>
          <p:nvPr/>
        </p:nvSpPr>
        <p:spPr>
          <a:xfrm>
            <a:off x="416619" y="983419"/>
            <a:ext cx="4648752" cy="141094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2"/>
                </a:solidFill>
              </a:rPr>
              <a:t>幾乎無限空間</a:t>
            </a:r>
            <a:r>
              <a:rPr lang="en-US" altLang="zh-TW" sz="1600" dirty="0">
                <a:solidFill>
                  <a:schemeClr val="tx2"/>
                </a:solidFill>
              </a:rPr>
              <a:t>(</a:t>
            </a:r>
            <a:r>
              <a:rPr lang="zh-TW" altLang="en-US" sz="1600" dirty="0">
                <a:solidFill>
                  <a:schemeClr val="tx2"/>
                </a:solidFill>
              </a:rPr>
              <a:t>一個單位</a:t>
            </a:r>
            <a:r>
              <a:rPr lang="en-US" altLang="zh-TW" sz="1600" dirty="0" err="1">
                <a:solidFill>
                  <a:schemeClr val="tx2"/>
                </a:solidFill>
              </a:rPr>
              <a:t>100T</a:t>
            </a:r>
            <a:r>
              <a:rPr lang="en-US" altLang="zh-TW" sz="1600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2"/>
                </a:solidFill>
              </a:rPr>
              <a:t>不用擔心學校電腦損壞，檔案流失不見</a:t>
            </a:r>
            <a:endParaRPr lang="en-US" altLang="zh-TW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2"/>
                </a:solidFill>
              </a:rPr>
              <a:t>分</a:t>
            </a:r>
            <a:r>
              <a:rPr lang="zh-TW" altLang="en-US" sz="1600" dirty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sz="1600" dirty="0">
                <a:solidFill>
                  <a:schemeClr val="tx2"/>
                </a:solidFill>
              </a:rPr>
              <a:t>線上版</a:t>
            </a:r>
            <a:r>
              <a:rPr lang="zh-TW" altLang="en-US" sz="1600" dirty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TW" altLang="en-US" sz="1600" dirty="0">
                <a:solidFill>
                  <a:schemeClr val="tx2"/>
                </a:solidFill>
              </a:rPr>
              <a:t>跟</a:t>
            </a:r>
            <a:r>
              <a:rPr lang="zh-TW" altLang="en-US" sz="1600" dirty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sz="1600" dirty="0">
                <a:solidFill>
                  <a:schemeClr val="tx2"/>
                </a:solidFill>
              </a:rPr>
              <a:t>電腦版</a:t>
            </a:r>
            <a:r>
              <a:rPr lang="zh-TW" altLang="en-US" sz="1600" dirty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endParaRPr lang="en-US" altLang="zh-TW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2"/>
                </a:solidFill>
              </a:rPr>
              <a:t>使用電腦版會模擬成一個硬碟槽</a:t>
            </a:r>
            <a:endParaRPr lang="en-US" altLang="zh-TW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2"/>
                </a:solidFill>
              </a:rPr>
              <a:t>電腦版可直接編輯文件，儲存後直接同步雲端</a:t>
            </a:r>
            <a:endParaRPr lang="en-US" altLang="zh-TW" sz="1600" dirty="0">
              <a:solidFill>
                <a:schemeClr val="tx2"/>
              </a:solidFill>
            </a:endParaRPr>
          </a:p>
          <a:p>
            <a:endParaRPr lang="zh-TW" altLang="en-US" sz="1600" dirty="0">
              <a:solidFill>
                <a:schemeClr val="tx2"/>
              </a:solidFill>
            </a:endParaRPr>
          </a:p>
          <a:p>
            <a:endParaRPr lang="zh-TW" alt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4AF51C-1DA2-4968-B9FC-77C1C6251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35" y="265094"/>
            <a:ext cx="3084280" cy="700949"/>
          </a:xfrm>
        </p:spPr>
        <p:txBody>
          <a:bodyPr/>
          <a:lstStyle/>
          <a:p>
            <a:r>
              <a:rPr lang="zh-TW" altLang="en-US" dirty="0"/>
              <a:t>高負載無線網路</a:t>
            </a: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C2249B6E-5824-40B8-909D-ED99998555BC}"/>
              </a:ext>
            </a:extLst>
          </p:cNvPr>
          <p:cNvSpPr txBox="1">
            <a:spLocks/>
          </p:cNvSpPr>
          <p:nvPr/>
        </p:nvSpPr>
        <p:spPr>
          <a:xfrm>
            <a:off x="416619" y="983419"/>
            <a:ext cx="4821206" cy="141094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2"/>
                </a:solidFill>
              </a:rPr>
              <a:t>「新建置」的無線網路已全面完工！！</a:t>
            </a:r>
            <a:endParaRPr lang="en-US" altLang="zh-TW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2"/>
                </a:solidFill>
              </a:rPr>
              <a:t>各班（普通班）的基地台代號是</a:t>
            </a:r>
            <a:r>
              <a:rPr lang="en-US" altLang="zh-TW" sz="1600" dirty="0" err="1">
                <a:solidFill>
                  <a:schemeClr val="tx2"/>
                </a:solidFill>
              </a:rPr>
              <a:t>sjses</a:t>
            </a:r>
            <a:r>
              <a:rPr lang="en-US" altLang="zh-TW" sz="1600" dirty="0">
                <a:solidFill>
                  <a:schemeClr val="tx2"/>
                </a:solidFill>
              </a:rPr>
              <a:t>+</a:t>
            </a:r>
            <a:r>
              <a:rPr lang="zh-TW" altLang="en-US" sz="1600" dirty="0">
                <a:solidFill>
                  <a:schemeClr val="tx2"/>
                </a:solidFill>
              </a:rPr>
              <a:t>教室編號四碼</a:t>
            </a:r>
            <a:endParaRPr lang="en-US" altLang="zh-TW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2"/>
                </a:solidFill>
              </a:rPr>
              <a:t>密碼是</a:t>
            </a:r>
            <a:r>
              <a:rPr lang="en-US" altLang="zh-TW" sz="1600" dirty="0" err="1">
                <a:solidFill>
                  <a:schemeClr val="tx2"/>
                </a:solidFill>
              </a:rPr>
              <a:t>chcWifi123</a:t>
            </a:r>
            <a:r>
              <a:rPr lang="en-US" altLang="zh-TW" sz="1600" dirty="0">
                <a:solidFill>
                  <a:schemeClr val="tx2"/>
                </a:solidFill>
              </a:rPr>
              <a:t>(W</a:t>
            </a:r>
            <a:r>
              <a:rPr lang="zh-TW" altLang="en-US" sz="1600" dirty="0">
                <a:solidFill>
                  <a:schemeClr val="tx2"/>
                </a:solidFill>
              </a:rPr>
              <a:t>是大寫</a:t>
            </a:r>
            <a:r>
              <a:rPr lang="en-US" altLang="zh-TW" sz="1600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tx2"/>
                </a:solidFill>
              </a:rPr>
              <a:t>正常是亮綠燈，如果出現閃爍紅燈，請通報維修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DCFB7B09-2B04-492F-9E64-30AF879E4AB1}"/>
              </a:ext>
            </a:extLst>
          </p:cNvPr>
          <p:cNvGrpSpPr/>
          <p:nvPr/>
        </p:nvGrpSpPr>
        <p:grpSpPr>
          <a:xfrm>
            <a:off x="5947772" y="430567"/>
            <a:ext cx="2600612" cy="4282366"/>
            <a:chOff x="5517306" y="430567"/>
            <a:chExt cx="2600612" cy="428236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234A08DF-AD5F-4883-93F5-64EB0EE35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7306" y="430567"/>
              <a:ext cx="2600612" cy="4282366"/>
            </a:xfrm>
            <a:prstGeom prst="rect">
              <a:avLst/>
            </a:prstGeom>
          </p:spPr>
        </p:pic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0CA5EA8A-155D-46B5-A2B4-F23F1E8958C3}"/>
                </a:ext>
              </a:extLst>
            </p:cNvPr>
            <p:cNvSpPr/>
            <p:nvPr/>
          </p:nvSpPr>
          <p:spPr>
            <a:xfrm>
              <a:off x="6356414" y="615568"/>
              <a:ext cx="1455936" cy="151547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8D48CB07-823B-4881-9228-01460477E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48" y="2394368"/>
            <a:ext cx="4571909" cy="247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6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theme/theme1.xml><?xml version="1.0" encoding="utf-8"?>
<a:theme xmlns:a="http://schemas.openxmlformats.org/drawingml/2006/main" name="AI Tech Agency Infographics by Slidesgo">
  <a:themeElements>
    <a:clrScheme name="Simple Light">
      <a:dk1>
        <a:srgbClr val="0C343D"/>
      </a:dk1>
      <a:lt1>
        <a:srgbClr val="00C3B1"/>
      </a:lt1>
      <a:dk2>
        <a:srgbClr val="CC4125"/>
      </a:dk2>
      <a:lt2>
        <a:srgbClr val="F3F3F3"/>
      </a:lt2>
      <a:accent1>
        <a:srgbClr val="0C343D"/>
      </a:accent1>
      <a:accent2>
        <a:srgbClr val="00C3B1"/>
      </a:accent2>
      <a:accent3>
        <a:srgbClr val="CC4125"/>
      </a:accent3>
      <a:accent4>
        <a:srgbClr val="F3F3F3"/>
      </a:accent4>
      <a:accent5>
        <a:srgbClr val="0C343D"/>
      </a:accent5>
      <a:accent6>
        <a:srgbClr val="00C3B1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11316</TotalTime>
  <Words>1188</Words>
  <Application>Microsoft Office PowerPoint</Application>
  <PresentationFormat>如螢幕大小 (16:9)</PresentationFormat>
  <Paragraphs>153</Paragraphs>
  <Slides>41</Slides>
  <Notes>41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41</vt:i4>
      </vt:variant>
    </vt:vector>
  </HeadingPairs>
  <TitlesOfParts>
    <vt:vector size="52" baseType="lpstr">
      <vt:lpstr>Anaheim</vt:lpstr>
      <vt:lpstr>Fira Sans Condensed</vt:lpstr>
      <vt:lpstr>Fira Sans Condensed Light</vt:lpstr>
      <vt:lpstr>Proxima Nova</vt:lpstr>
      <vt:lpstr>Proxima Nova Semibold</vt:lpstr>
      <vt:lpstr>Rajdhani</vt:lpstr>
      <vt:lpstr>Roboto Condensed Light</vt:lpstr>
      <vt:lpstr>新細明體</vt:lpstr>
      <vt:lpstr>Arial</vt:lpstr>
      <vt:lpstr>AI Tech Agency Infographics by Slidesgo</vt:lpstr>
      <vt:lpstr>Slidesgo Final Pages</vt:lpstr>
      <vt:lpstr>靜修國小     教師資訊安全與素養研習</vt:lpstr>
      <vt:lpstr>PowerPoint 簡報</vt:lpstr>
      <vt:lpstr>宣導</vt:lpstr>
      <vt:lpstr>宣導</vt:lpstr>
      <vt:lpstr>靜修線上電子光碟檔</vt:lpstr>
      <vt:lpstr>遠端列印</vt:lpstr>
      <vt:lpstr>投影同步</vt:lpstr>
      <vt:lpstr>Google雲端硬碟</vt:lpstr>
      <vt:lpstr>高負載無線網路</vt:lpstr>
      <vt:lpstr>資安素養線上教材</vt:lpstr>
      <vt:lpstr>高風險行為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靜修國小     教師資訊安全與素養研習</dc:title>
  <dc:creator>Administrator</dc:creator>
  <cp:lastModifiedBy>user</cp:lastModifiedBy>
  <cp:revision>93</cp:revision>
  <dcterms:modified xsi:type="dcterms:W3CDTF">2023-04-24T08:00:24Z</dcterms:modified>
</cp:coreProperties>
</file>