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4" r:id="rId1"/>
  </p:sldMasterIdLst>
  <p:handoutMasterIdLst>
    <p:handoutMasterId r:id="rId17"/>
  </p:handoutMasterIdLst>
  <p:sldIdLst>
    <p:sldId id="256" r:id="rId2"/>
    <p:sldId id="259" r:id="rId3"/>
    <p:sldId id="260" r:id="rId4"/>
    <p:sldId id="261" r:id="rId5"/>
    <p:sldId id="262" r:id="rId6"/>
    <p:sldId id="270" r:id="rId7"/>
    <p:sldId id="271" r:id="rId8"/>
    <p:sldId id="265" r:id="rId9"/>
    <p:sldId id="277" r:id="rId10"/>
    <p:sldId id="264" r:id="rId11"/>
    <p:sldId id="268" r:id="rId12"/>
    <p:sldId id="274" r:id="rId13"/>
    <p:sldId id="272" r:id="rId14"/>
    <p:sldId id="276" r:id="rId15"/>
    <p:sldId id="278" r:id="rId16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8ADE2-91F3-455B-9EFC-752422D285F3}" type="datetimeFigureOut">
              <a:rPr lang="zh-TW" altLang="en-US" smtClean="0"/>
              <a:t>2022/6/16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FBC54-5C25-4E5C-9590-798DE23235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1630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545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62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342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712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237452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88989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196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85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24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353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24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75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72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055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117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756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44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Jf2QVgME-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autos.udn.com/autos/story/12168/377117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youtube.com/watch?v=rHjIW141lN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P_9hM947LY" TargetMode="External"/><Relationship Id="rId2" Type="http://schemas.openxmlformats.org/officeDocument/2006/relationships/hyperlink" Target="https://168.motc.gov.tw/theme/video/post/2010062312546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認識路權與交通設施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altLang="zh-TW" sz="4400" dirty="0" smtClean="0"/>
              <a:t>110</a:t>
            </a:r>
            <a:r>
              <a:rPr lang="zh-TW" altLang="en-US" sz="4400" dirty="0" smtClean="0"/>
              <a:t>學年度交通安全授課教師</a:t>
            </a:r>
            <a:r>
              <a:rPr lang="en-US" altLang="zh-TW" sz="4400" dirty="0" smtClean="0"/>
              <a:t>:</a:t>
            </a:r>
            <a:r>
              <a:rPr lang="zh-TW" altLang="en-US" sz="4400" dirty="0" smtClean="0"/>
              <a:t>邱于容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371788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1152" y="877454"/>
            <a:ext cx="8596668" cy="757382"/>
          </a:xfrm>
        </p:spPr>
        <p:txBody>
          <a:bodyPr/>
          <a:lstStyle/>
          <a:p>
            <a:r>
              <a:rPr lang="zh-TW" altLang="en-US" dirty="0"/>
              <a:t>認識</a:t>
            </a:r>
            <a:r>
              <a:rPr lang="zh-TW" altLang="en-US" dirty="0" smtClean="0"/>
              <a:t>交通</a:t>
            </a:r>
            <a:r>
              <a:rPr lang="en-US" altLang="zh-TW" dirty="0" smtClean="0"/>
              <a:t>”</a:t>
            </a:r>
            <a:r>
              <a:rPr lang="zh-TW" altLang="en-US" dirty="0" smtClean="0"/>
              <a:t>標</a:t>
            </a:r>
            <a:r>
              <a:rPr lang="en-US" altLang="zh-TW" dirty="0" smtClean="0"/>
              <a:t>”</a:t>
            </a:r>
            <a:r>
              <a:rPr lang="zh-TW" altLang="en-US" dirty="0" smtClean="0"/>
              <a:t>誌</a:t>
            </a:r>
            <a:r>
              <a:rPr lang="en-US" altLang="zh-TW" dirty="0" smtClean="0"/>
              <a:t>~~</a:t>
            </a:r>
            <a:r>
              <a:rPr lang="zh-TW" altLang="en-US" dirty="0" smtClean="0"/>
              <a:t>警告篇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24"/>
          <a:stretch/>
        </p:blipFill>
        <p:spPr>
          <a:xfrm>
            <a:off x="1323110" y="1837765"/>
            <a:ext cx="9347754" cy="3750235"/>
          </a:xfrm>
        </p:spPr>
      </p:pic>
      <p:sp>
        <p:nvSpPr>
          <p:cNvPr id="5" name="AutoShape 2" descr="警告標誌- 臺北市清江國小交通安全教育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4786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73"/>
          <a:stretch/>
        </p:blipFill>
        <p:spPr>
          <a:xfrm>
            <a:off x="1511155" y="1754637"/>
            <a:ext cx="8501063" cy="3659895"/>
          </a:xfrm>
        </p:spPr>
      </p:pic>
      <p:sp>
        <p:nvSpPr>
          <p:cNvPr id="5" name="AutoShape 2" descr="警告標誌- 臺北市清江國小交通安全教育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31152" y="877454"/>
            <a:ext cx="8596668" cy="7573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/>
              <a:t>認識交通</a:t>
            </a:r>
            <a:r>
              <a:rPr lang="en-US" altLang="zh-TW" dirty="0" smtClean="0"/>
              <a:t>”</a:t>
            </a:r>
            <a:r>
              <a:rPr lang="zh-TW" altLang="en-US" dirty="0" smtClean="0"/>
              <a:t>標</a:t>
            </a:r>
            <a:r>
              <a:rPr lang="en-US" altLang="zh-TW" dirty="0" smtClean="0"/>
              <a:t>”</a:t>
            </a:r>
            <a:r>
              <a:rPr lang="zh-TW" altLang="en-US" dirty="0" smtClean="0"/>
              <a:t>誌</a:t>
            </a:r>
            <a:r>
              <a:rPr lang="en-US" altLang="zh-TW" dirty="0" smtClean="0"/>
              <a:t>~~</a:t>
            </a:r>
            <a:r>
              <a:rPr lang="zh-TW" altLang="en-US" dirty="0" smtClean="0"/>
              <a:t>警告篇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5276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 noGrp="1"/>
          </p:cNvSpPr>
          <p:nvPr>
            <p:ph type="title"/>
          </p:nvPr>
        </p:nvSpPr>
        <p:spPr>
          <a:xfrm>
            <a:off x="267854" y="157018"/>
            <a:ext cx="2632364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/>
              <a:t>交通</a:t>
            </a:r>
            <a:r>
              <a:rPr lang="en-US" altLang="zh-TW" dirty="0" smtClean="0"/>
              <a:t>”</a:t>
            </a:r>
            <a:r>
              <a:rPr lang="zh-TW" altLang="en-US" dirty="0" smtClean="0"/>
              <a:t>標</a:t>
            </a:r>
            <a:r>
              <a:rPr lang="en-US" altLang="zh-TW" dirty="0" smtClean="0"/>
              <a:t>”</a:t>
            </a:r>
            <a:r>
              <a:rPr lang="zh-TW" altLang="en-US" dirty="0" smtClean="0"/>
              <a:t>誌</a:t>
            </a:r>
            <a:r>
              <a:rPr lang="en-US" altLang="zh-TW" dirty="0" smtClean="0"/>
              <a:t>~~</a:t>
            </a:r>
            <a:r>
              <a:rPr lang="zh-TW" altLang="en-US" dirty="0" smtClean="0"/>
              <a:t>遵行篇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2"/>
          <a:stretch/>
        </p:blipFill>
        <p:spPr>
          <a:xfrm>
            <a:off x="2900218" y="73890"/>
            <a:ext cx="5273964" cy="6766373"/>
          </a:xfrm>
        </p:spPr>
      </p:pic>
    </p:spTree>
    <p:extLst>
      <p:ext uri="{BB962C8B-B14F-4D97-AF65-F5344CB8AC3E}">
        <p14:creationId xmlns:p14="http://schemas.microsoft.com/office/powerpoint/2010/main" val="1257665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 noGrp="1"/>
          </p:cNvSpPr>
          <p:nvPr>
            <p:ph type="title"/>
          </p:nvPr>
        </p:nvSpPr>
        <p:spPr>
          <a:xfrm>
            <a:off x="267854" y="157018"/>
            <a:ext cx="2632364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/>
              <a:t>交通</a:t>
            </a:r>
            <a:r>
              <a:rPr lang="en-US" altLang="zh-TW" dirty="0" smtClean="0"/>
              <a:t>”</a:t>
            </a:r>
            <a:r>
              <a:rPr lang="zh-TW" altLang="en-US" dirty="0" smtClean="0"/>
              <a:t>標</a:t>
            </a:r>
            <a:r>
              <a:rPr lang="en-US" altLang="zh-TW" dirty="0" smtClean="0"/>
              <a:t>”</a:t>
            </a:r>
            <a:r>
              <a:rPr lang="zh-TW" altLang="en-US" dirty="0" smtClean="0"/>
              <a:t>誌</a:t>
            </a:r>
            <a:r>
              <a:rPr lang="en-US" altLang="zh-TW" dirty="0" smtClean="0"/>
              <a:t>~~</a:t>
            </a:r>
            <a:r>
              <a:rPr lang="zh-TW" altLang="en-US" dirty="0" smtClean="0"/>
              <a:t>禁止篇</a:t>
            </a:r>
            <a:endParaRPr lang="zh-TW" altLang="en-US" dirty="0"/>
          </a:p>
        </p:txBody>
      </p:sp>
      <p:pic>
        <p:nvPicPr>
          <p:cNvPr id="12" name="內容版面配置區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909" y="-1"/>
            <a:ext cx="6906563" cy="6906563"/>
          </a:xfrm>
        </p:spPr>
      </p:pic>
    </p:spTree>
    <p:extLst>
      <p:ext uri="{BB962C8B-B14F-4D97-AF65-F5344CB8AC3E}">
        <p14:creationId xmlns:p14="http://schemas.microsoft.com/office/powerpoint/2010/main" val="2965939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 noGrp="1"/>
          </p:cNvSpPr>
          <p:nvPr>
            <p:ph type="title"/>
          </p:nvPr>
        </p:nvSpPr>
        <p:spPr>
          <a:xfrm>
            <a:off x="267854" y="157018"/>
            <a:ext cx="2632364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/>
              <a:t>交通</a:t>
            </a:r>
            <a:r>
              <a:rPr lang="en-US" altLang="zh-TW" dirty="0" smtClean="0"/>
              <a:t>”</a:t>
            </a:r>
            <a:r>
              <a:rPr lang="zh-TW" altLang="en-US" dirty="0" smtClean="0"/>
              <a:t>標</a:t>
            </a:r>
            <a:r>
              <a:rPr lang="en-US" altLang="zh-TW" dirty="0" smtClean="0"/>
              <a:t>”</a:t>
            </a:r>
            <a:r>
              <a:rPr lang="zh-TW" altLang="en-US" dirty="0" smtClean="0"/>
              <a:t>誌</a:t>
            </a:r>
            <a:r>
              <a:rPr lang="en-US" altLang="zh-TW" dirty="0" smtClean="0"/>
              <a:t>~~</a:t>
            </a:r>
            <a:r>
              <a:rPr lang="zh-TW" altLang="en-US" dirty="0" smtClean="0"/>
              <a:t>限制篇</a:t>
            </a:r>
            <a:endParaRPr lang="zh-TW" altLang="en-US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591" y="919018"/>
            <a:ext cx="7308816" cy="5287818"/>
          </a:xfrm>
        </p:spPr>
      </p:pic>
    </p:spTree>
    <p:extLst>
      <p:ext uri="{BB962C8B-B14F-4D97-AF65-F5344CB8AC3E}">
        <p14:creationId xmlns:p14="http://schemas.microsoft.com/office/powerpoint/2010/main" val="3039089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hlinkClick r:id="rId2"/>
              </a:rPr>
              <a:t>認識交通設施影片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https://</a:t>
            </a:r>
            <a:r>
              <a:rPr lang="en-US" altLang="zh-TW" dirty="0" err="1" smtClean="0">
                <a:hlinkClick r:id="rId2"/>
              </a:rPr>
              <a:t>www.youtube.com</a:t>
            </a:r>
            <a:r>
              <a:rPr lang="en-US" altLang="zh-TW" dirty="0" smtClean="0">
                <a:hlinkClick r:id="rId2"/>
              </a:rPr>
              <a:t>/</a:t>
            </a:r>
            <a:r>
              <a:rPr lang="en-US" altLang="zh-TW" dirty="0" err="1" smtClean="0">
                <a:hlinkClick r:id="rId2"/>
              </a:rPr>
              <a:t>watch?v</a:t>
            </a:r>
            <a:r>
              <a:rPr lang="en-US" altLang="zh-TW" dirty="0" smtClean="0">
                <a:hlinkClick r:id="rId2"/>
              </a:rPr>
              <a:t>=</a:t>
            </a:r>
            <a:r>
              <a:rPr lang="en-US" altLang="zh-TW" dirty="0" err="1" smtClean="0">
                <a:hlinkClick r:id="rId2"/>
              </a:rPr>
              <a:t>2Jf2QVgME</a:t>
            </a:r>
            <a:r>
              <a:rPr lang="en-US" altLang="zh-TW" dirty="0" smtClean="0">
                <a:hlinkClick r:id="rId2"/>
              </a:rPr>
              <a:t>-k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7299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76565" y="242455"/>
            <a:ext cx="10396882" cy="1151965"/>
          </a:xfrm>
        </p:spPr>
        <p:txBody>
          <a:bodyPr>
            <a:normAutofit/>
          </a:bodyPr>
          <a:lstStyle/>
          <a:p>
            <a:r>
              <a:rPr lang="zh-TW" altLang="en-US" dirty="0"/>
              <a:t>這是哪</a:t>
            </a:r>
            <a:r>
              <a:rPr lang="en-US" altLang="zh-TW" dirty="0" smtClean="0"/>
              <a:t>?</a:t>
            </a:r>
            <a:r>
              <a:rPr lang="zh-TW" altLang="en-US" dirty="0" smtClean="0"/>
              <a:t>人行天橋的功能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570" y="1195531"/>
            <a:ext cx="9828516" cy="552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57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880" y="131618"/>
            <a:ext cx="10396882" cy="1151965"/>
          </a:xfrm>
        </p:spPr>
        <p:txBody>
          <a:bodyPr/>
          <a:lstStyle/>
          <a:p>
            <a:r>
              <a:rPr lang="zh-TW" altLang="en-US" dirty="0" smtClean="0"/>
              <a:t>行人過馬路走斑馬線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80" y="1076903"/>
            <a:ext cx="10046855" cy="565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92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1145" y="427201"/>
            <a:ext cx="10396882" cy="842673"/>
          </a:xfrm>
        </p:spPr>
        <p:txBody>
          <a:bodyPr/>
          <a:lstStyle/>
          <a:p>
            <a:r>
              <a:rPr lang="zh-TW" altLang="en-US" dirty="0">
                <a:hlinkClick r:id="rId2"/>
              </a:rPr>
              <a:t>行人</a:t>
            </a:r>
            <a:r>
              <a:rPr lang="zh-TW" altLang="en-US" dirty="0" smtClean="0">
                <a:hlinkClick r:id="rId2"/>
              </a:rPr>
              <a:t>走</a:t>
            </a:r>
            <a:r>
              <a:rPr lang="en-US" altLang="zh-TW" dirty="0" smtClean="0">
                <a:hlinkClick r:id="rId2"/>
              </a:rPr>
              <a:t>z</a:t>
            </a:r>
            <a:r>
              <a:rPr lang="zh-TW" altLang="en-US" dirty="0" smtClean="0">
                <a:hlinkClick r:id="rId2"/>
              </a:rPr>
              <a:t>字形</a:t>
            </a:r>
            <a:r>
              <a:rPr lang="zh-TW" altLang="en-US" dirty="0">
                <a:hlinkClick r:id="rId2"/>
              </a:rPr>
              <a:t>斑馬線過馬路</a:t>
            </a:r>
            <a:endParaRPr lang="zh-TW" altLang="en-US" dirty="0"/>
          </a:p>
        </p:txBody>
      </p:sp>
      <p:pic>
        <p:nvPicPr>
          <p:cNvPr id="1026" name="Picture 2" descr="公路總局選定彰化縣員林市員林、員基兩家醫院前方的莒光路大路口，設置中部第一處「Z」字型斑馬線，讓行人兩段式安全地穿越道路。 記者何烱榮／攝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068" y="1269874"/>
            <a:ext cx="9228225" cy="518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75490" y="1269874"/>
            <a:ext cx="24476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Noto Sans TC"/>
              </a:rPr>
              <a:t>公路總局選定彰化縣員林市員林、員基兩家醫院前方的莒光路大路口，設置中部第一處「</a:t>
            </a:r>
            <a:r>
              <a:rPr lang="en-US" altLang="zh-TW" sz="2400" dirty="0">
                <a:latin typeface="Noto Sans TC"/>
              </a:rPr>
              <a:t>Z</a:t>
            </a:r>
            <a:r>
              <a:rPr lang="zh-TW" altLang="en-US" sz="2400" dirty="0">
                <a:latin typeface="Noto Sans TC"/>
              </a:rPr>
              <a:t>」字型斑馬線，讓行人兩段式安全地穿越道路。 記者何烱榮／攝影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90216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8783" y="187036"/>
            <a:ext cx="11016672" cy="1151965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過馬路時站內側停等，注意大車內輪差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1515" y="1228165"/>
            <a:ext cx="9000000" cy="5062500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6862619" y="3934691"/>
            <a:ext cx="1865745" cy="15147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接點 6"/>
          <p:cNvCxnSpPr>
            <a:stCxn id="5" idx="1"/>
          </p:cNvCxnSpPr>
          <p:nvPr/>
        </p:nvCxnSpPr>
        <p:spPr>
          <a:xfrm>
            <a:off x="7135851" y="4156523"/>
            <a:ext cx="1278476" cy="102507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橢圓 9"/>
          <p:cNvSpPr/>
          <p:nvPr/>
        </p:nvSpPr>
        <p:spPr>
          <a:xfrm>
            <a:off x="1996322" y="3399141"/>
            <a:ext cx="1865745" cy="15147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2289956" y="3657758"/>
            <a:ext cx="1278476" cy="102507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051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hlinkClick r:id="rId2"/>
              </a:rPr>
              <a:t>認識內</a:t>
            </a:r>
            <a:r>
              <a:rPr lang="zh-TW" altLang="en-US" dirty="0">
                <a:hlinkClick r:id="rId2"/>
              </a:rPr>
              <a:t>輪</a:t>
            </a:r>
            <a:r>
              <a:rPr lang="zh-TW" altLang="en-US" dirty="0" smtClean="0">
                <a:hlinkClick r:id="rId2"/>
              </a:rPr>
              <a:t>差</a:t>
            </a:r>
            <a:r>
              <a:rPr lang="zh-TW" altLang="en-US" dirty="0" smtClean="0"/>
              <a:t>影片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46" y="1837765"/>
            <a:ext cx="7770127" cy="4489144"/>
          </a:xfrm>
        </p:spPr>
      </p:pic>
    </p:spTree>
    <p:extLst>
      <p:ext uri="{BB962C8B-B14F-4D97-AF65-F5344CB8AC3E}">
        <p14:creationId xmlns:p14="http://schemas.microsoft.com/office/powerpoint/2010/main" val="1980237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認識路權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932091" y="1828829"/>
            <a:ext cx="4184035" cy="3880772"/>
          </a:xfrm>
        </p:spPr>
        <p:txBody>
          <a:bodyPr/>
          <a:lstStyle/>
          <a:p>
            <a:r>
              <a:rPr lang="zh-TW" altLang="en-US" b="1" dirty="0">
                <a:hlinkClick r:id="rId2"/>
              </a:rPr>
              <a:t>遵守行人路權 路口大家安全</a:t>
            </a:r>
            <a:r>
              <a:rPr lang="zh-TW" altLang="en-US" b="1" dirty="0"/>
              <a:t> </a:t>
            </a:r>
            <a:endParaRPr lang="en-US" altLang="zh-TW" dirty="0" smtClean="0">
              <a:hlinkClick r:id="rId2"/>
            </a:endParaRPr>
          </a:p>
          <a:p>
            <a:r>
              <a:rPr lang="en-US" altLang="zh-TW" dirty="0" smtClean="0">
                <a:hlinkClick r:id="rId2"/>
              </a:rPr>
              <a:t>https</a:t>
            </a:r>
            <a:r>
              <a:rPr lang="en-US" altLang="zh-TW" dirty="0">
                <a:hlinkClick r:id="rId2"/>
              </a:rPr>
              <a:t>://</a:t>
            </a:r>
            <a:r>
              <a:rPr lang="en-US" altLang="zh-TW" dirty="0" err="1" smtClean="0">
                <a:hlinkClick r:id="rId2"/>
              </a:rPr>
              <a:t>168.motc.gov.tw</a:t>
            </a:r>
            <a:r>
              <a:rPr lang="en-US" altLang="zh-TW" dirty="0" smtClean="0">
                <a:hlinkClick r:id="rId2"/>
              </a:rPr>
              <a:t>/theme/video/post/2010062312546</a:t>
            </a:r>
            <a:endParaRPr lang="en-US" altLang="zh-TW" dirty="0" smtClean="0"/>
          </a:p>
          <a:p>
            <a:r>
              <a:rPr lang="zh-TW" altLang="en-US" dirty="0">
                <a:hlinkClick r:id="rId3"/>
              </a:rPr>
              <a:t>內政部警政署路口路權宣導動畫影片</a:t>
            </a:r>
            <a:endParaRPr lang="zh-TW" altLang="en-US" dirty="0"/>
          </a:p>
          <a:p>
            <a:r>
              <a:rPr lang="en-US" altLang="zh-TW" dirty="0">
                <a:hlinkClick r:id="rId3"/>
              </a:rPr>
              <a:t>https://</a:t>
            </a:r>
            <a:r>
              <a:rPr lang="en-US" altLang="zh-TW" dirty="0" err="1" smtClean="0">
                <a:hlinkClick r:id="rId3"/>
              </a:rPr>
              <a:t>www.youtube.com</a:t>
            </a:r>
            <a:r>
              <a:rPr lang="en-US" altLang="zh-TW" dirty="0" smtClean="0">
                <a:hlinkClick r:id="rId3"/>
              </a:rPr>
              <a:t>/</a:t>
            </a:r>
            <a:r>
              <a:rPr lang="en-US" altLang="zh-TW" dirty="0" err="1" smtClean="0">
                <a:hlinkClick r:id="rId3"/>
              </a:rPr>
              <a:t>watch?v</a:t>
            </a:r>
            <a:r>
              <a:rPr lang="en-US" altLang="zh-TW" dirty="0" smtClean="0">
                <a:hlinkClick r:id="rId3"/>
              </a:rPr>
              <a:t>=</a:t>
            </a:r>
            <a:r>
              <a:rPr lang="en-US" altLang="zh-TW" dirty="0" err="1" smtClean="0">
                <a:hlinkClick r:id="rId3"/>
              </a:rPr>
              <a:t>BP_9hM947LY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77334" y="1504806"/>
            <a:ext cx="5254757" cy="3880773"/>
          </a:xfrm>
        </p:spPr>
        <p:txBody>
          <a:bodyPr>
            <a:noAutofit/>
          </a:bodyPr>
          <a:lstStyle/>
          <a:p>
            <a:r>
              <a:rPr lang="zh-TW" altLang="zh-TW" sz="4400" dirty="0"/>
              <a:t>優先路權</a:t>
            </a:r>
            <a:r>
              <a:rPr lang="zh-TW" altLang="zh-TW" sz="4400" dirty="0" smtClean="0"/>
              <a:t>先行概念</a:t>
            </a:r>
            <a:r>
              <a:rPr lang="en-US" altLang="zh-TW" sz="4400" dirty="0" smtClean="0"/>
              <a:t>:</a:t>
            </a:r>
          </a:p>
          <a:p>
            <a:r>
              <a:rPr lang="zh-TW" altLang="zh-TW" sz="4400" dirty="0" smtClean="0"/>
              <a:t>汽車</a:t>
            </a:r>
            <a:r>
              <a:rPr lang="zh-TW" altLang="zh-TW" sz="4400" dirty="0"/>
              <a:t>讓行人</a:t>
            </a:r>
            <a:r>
              <a:rPr lang="zh-TW" altLang="zh-TW" sz="4400" dirty="0" smtClean="0"/>
              <a:t>、</a:t>
            </a:r>
            <a:endParaRPr lang="en-US" altLang="zh-TW" sz="4400" dirty="0" smtClean="0"/>
          </a:p>
          <a:p>
            <a:r>
              <a:rPr lang="zh-TW" altLang="zh-TW" sz="4400" dirty="0" smtClean="0"/>
              <a:t>支</a:t>
            </a:r>
            <a:r>
              <a:rPr lang="zh-TW" altLang="zh-TW" sz="4400" dirty="0"/>
              <a:t>道讓幹道</a:t>
            </a:r>
            <a:r>
              <a:rPr lang="zh-TW" altLang="zh-TW" sz="4400" dirty="0" smtClean="0"/>
              <a:t>、</a:t>
            </a:r>
            <a:endParaRPr lang="en-US" altLang="zh-TW" sz="4400" dirty="0" smtClean="0"/>
          </a:p>
          <a:p>
            <a:r>
              <a:rPr lang="zh-TW" altLang="zh-TW" sz="4400" dirty="0" smtClean="0"/>
              <a:t>轉彎</a:t>
            </a:r>
            <a:r>
              <a:rPr lang="zh-TW" altLang="zh-TW" sz="4400" dirty="0"/>
              <a:t>讓直行</a:t>
            </a:r>
            <a:r>
              <a:rPr lang="zh-TW" altLang="zh-TW" sz="4400" dirty="0" smtClean="0"/>
              <a:t>、</a:t>
            </a:r>
            <a:endParaRPr lang="en-US" altLang="zh-TW" sz="4400" dirty="0" smtClean="0"/>
          </a:p>
          <a:p>
            <a:r>
              <a:rPr lang="zh-TW" altLang="zh-TW" sz="4400" dirty="0" smtClean="0"/>
              <a:t>左方</a:t>
            </a:r>
            <a:r>
              <a:rPr lang="zh-TW" altLang="zh-TW" sz="4400" dirty="0"/>
              <a:t>讓右方</a:t>
            </a:r>
            <a:r>
              <a:rPr lang="zh-TW" altLang="zh-TW" sz="4400" dirty="0" smtClean="0"/>
              <a:t>，</a:t>
            </a:r>
            <a:endParaRPr lang="en-US" altLang="zh-TW" sz="4400" dirty="0" smtClean="0"/>
          </a:p>
        </p:txBody>
      </p:sp>
    </p:spTree>
    <p:extLst>
      <p:ext uri="{BB962C8B-B14F-4D97-AF65-F5344CB8AC3E}">
        <p14:creationId xmlns:p14="http://schemas.microsoft.com/office/powerpoint/2010/main" val="12301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5091"/>
          </a:xfrm>
        </p:spPr>
        <p:txBody>
          <a:bodyPr/>
          <a:lstStyle/>
          <a:p>
            <a:r>
              <a:rPr lang="zh-TW" altLang="en-US" dirty="0" smtClean="0"/>
              <a:t>認識交通</a:t>
            </a:r>
            <a:r>
              <a:rPr lang="en-US" altLang="zh-TW" dirty="0" smtClean="0"/>
              <a:t>”</a:t>
            </a:r>
            <a:r>
              <a:rPr lang="zh-TW" altLang="en-US" dirty="0" smtClean="0"/>
              <a:t>號</a:t>
            </a:r>
            <a:r>
              <a:rPr lang="en-US" altLang="zh-TW" dirty="0" smtClean="0"/>
              <a:t>”</a:t>
            </a:r>
            <a:r>
              <a:rPr lang="zh-TW" altLang="en-US" dirty="0" smtClean="0"/>
              <a:t>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1891" y="1624879"/>
            <a:ext cx="8968509" cy="4997593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zh-TW" altLang="en-US" sz="3200" dirty="0" smtClean="0"/>
              <a:t> </a:t>
            </a:r>
            <a:r>
              <a:rPr lang="en-US" altLang="zh-TW" sz="3200" dirty="0"/>
              <a:t>(1)</a:t>
            </a:r>
            <a:r>
              <a:rPr lang="zh-TW" altLang="en-US" sz="3200" dirty="0"/>
              <a:t>號誌─用以管制交通表示 行進、注意、停止</a:t>
            </a:r>
            <a:r>
              <a:rPr lang="zh-TW" altLang="en-US" sz="3200" dirty="0" smtClean="0"/>
              <a:t>之</a:t>
            </a:r>
            <a:endParaRPr lang="en-US" altLang="zh-TW" sz="3200" dirty="0" smtClean="0"/>
          </a:p>
          <a:p>
            <a:pPr marL="0" indent="0" fontAlgn="base">
              <a:buNone/>
            </a:pPr>
            <a:r>
              <a:rPr lang="zh-TW" altLang="en-US" sz="3200" dirty="0"/>
              <a:t> </a:t>
            </a:r>
            <a:r>
              <a:rPr lang="zh-TW" altLang="en-US" sz="3200" dirty="0" smtClean="0"/>
              <a:t>    光色訊號</a:t>
            </a:r>
            <a:r>
              <a:rPr lang="zh-TW" altLang="en-US" sz="3200" dirty="0"/>
              <a:t>。駕駛、行人須確實注意遵守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pPr marL="0" indent="0" fontAlgn="base">
              <a:buNone/>
            </a:pPr>
            <a:r>
              <a:rPr lang="zh-TW" altLang="en-US" sz="3200" dirty="0" smtClean="0"/>
              <a:t> </a:t>
            </a:r>
            <a:r>
              <a:rPr lang="en-US" altLang="zh-TW" sz="3200" dirty="0"/>
              <a:t>(2)</a:t>
            </a:r>
            <a:r>
              <a:rPr lang="zh-TW" altLang="en-US" sz="3200" dirty="0"/>
              <a:t>紅燈─表示停止。綠燈 ─表示可通行。黃燈</a:t>
            </a:r>
            <a:r>
              <a:rPr lang="zh-TW" altLang="en-US" sz="3200" dirty="0" smtClean="0"/>
              <a:t>─</a:t>
            </a:r>
            <a:endParaRPr lang="en-US" altLang="zh-TW" sz="3200" dirty="0" smtClean="0"/>
          </a:p>
          <a:p>
            <a:pPr marL="0" indent="0" fontAlgn="base">
              <a:buNone/>
            </a:pPr>
            <a:r>
              <a:rPr lang="zh-TW" altLang="en-US" sz="3200" dirty="0"/>
              <a:t> </a:t>
            </a:r>
            <a:r>
              <a:rPr lang="zh-TW" altLang="en-US" sz="3200" dirty="0" smtClean="0"/>
              <a:t>    表示注意。</a:t>
            </a:r>
            <a:endParaRPr lang="en-US" altLang="zh-TW" sz="3200" dirty="0" smtClean="0"/>
          </a:p>
          <a:p>
            <a:pPr marL="0" indent="0" fontAlgn="base">
              <a:buNone/>
            </a:pPr>
            <a:r>
              <a:rPr lang="zh-TW" altLang="en-US" sz="3200" dirty="0" smtClean="0"/>
              <a:t> </a:t>
            </a:r>
            <a:r>
              <a:rPr lang="en-US" altLang="zh-TW" sz="3200" dirty="0"/>
              <a:t>(3)</a:t>
            </a:r>
            <a:r>
              <a:rPr lang="zh-TW" altLang="en-US" sz="3200" dirty="0"/>
              <a:t>鐵路平交道，閃光紅燈</a:t>
            </a:r>
            <a:r>
              <a:rPr lang="zh-TW" altLang="en-US" sz="3200" dirty="0" smtClean="0"/>
              <a:t>．</a:t>
            </a:r>
            <a:endParaRPr lang="en-US" altLang="zh-TW" sz="3200" dirty="0" smtClean="0"/>
          </a:p>
          <a:p>
            <a:pPr marL="0" indent="0" fontAlgn="base">
              <a:buNone/>
            </a:pPr>
            <a:r>
              <a:rPr lang="zh-TW" altLang="en-US" sz="3200" dirty="0" smtClean="0"/>
              <a:t> </a:t>
            </a:r>
            <a:r>
              <a:rPr lang="en-US" altLang="zh-TW" sz="3200" dirty="0"/>
              <a:t>(4)</a:t>
            </a:r>
            <a:r>
              <a:rPr lang="zh-TW" altLang="en-US" sz="3200" dirty="0"/>
              <a:t>行人專用紅燈─表示停止</a:t>
            </a:r>
            <a:r>
              <a:rPr lang="zh-TW" altLang="en-US" sz="3200" dirty="0" smtClean="0"/>
              <a:t>，</a:t>
            </a:r>
            <a:endParaRPr lang="en-US" altLang="zh-TW" sz="3200" dirty="0" smtClean="0"/>
          </a:p>
          <a:p>
            <a:pPr marL="0" indent="0" fontAlgn="base">
              <a:buNone/>
            </a:pPr>
            <a:r>
              <a:rPr lang="zh-TW" altLang="en-US" sz="3200" dirty="0"/>
              <a:t> </a:t>
            </a:r>
            <a:r>
              <a:rPr lang="zh-TW" altLang="en-US" sz="3200" dirty="0" smtClean="0"/>
              <a:t>    </a:t>
            </a:r>
            <a:r>
              <a:rPr lang="zh-TW" altLang="en-US" sz="3200" dirty="0"/>
              <a:t>行人專用綠燈－</a:t>
            </a:r>
            <a:r>
              <a:rPr lang="zh-TW" altLang="en-US" sz="3200" dirty="0" smtClean="0"/>
              <a:t>表 示通行</a:t>
            </a:r>
            <a:r>
              <a:rPr lang="zh-TW" altLang="en-US" sz="3200" dirty="0"/>
              <a:t>． </a:t>
            </a:r>
            <a:endParaRPr lang="en-US" altLang="zh-TW" sz="3200" dirty="0" smtClean="0"/>
          </a:p>
          <a:p>
            <a:pPr marL="0" indent="0" fontAlgn="base">
              <a:buNone/>
            </a:pPr>
            <a:r>
              <a:rPr lang="en-US" altLang="zh-TW" sz="3200" dirty="0" smtClean="0"/>
              <a:t>(</a:t>
            </a:r>
            <a:r>
              <a:rPr lang="en-US" altLang="zh-TW" sz="3200" dirty="0"/>
              <a:t>5)</a:t>
            </a:r>
            <a:r>
              <a:rPr lang="zh-TW" altLang="en-US" sz="3200" dirty="0"/>
              <a:t>車道關閉─黑底紅叉． </a:t>
            </a:r>
          </a:p>
          <a:p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61697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認識</a:t>
            </a:r>
            <a:r>
              <a:rPr lang="en-US" altLang="zh-TW" dirty="0" smtClean="0"/>
              <a:t>“</a:t>
            </a:r>
            <a:r>
              <a:rPr lang="zh-TW" altLang="en-US" dirty="0" smtClean="0"/>
              <a:t>標</a:t>
            </a:r>
            <a:r>
              <a:rPr lang="en-US" altLang="zh-TW" dirty="0" smtClean="0"/>
              <a:t>”</a:t>
            </a:r>
            <a:r>
              <a:rPr lang="zh-TW" altLang="en-US" dirty="0" smtClean="0"/>
              <a:t>誌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789940"/>
              </p:ext>
            </p:extLst>
          </p:nvPr>
        </p:nvGraphicFramePr>
        <p:xfrm>
          <a:off x="677861" y="2160588"/>
          <a:ext cx="9241996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0499">
                  <a:extLst>
                    <a:ext uri="{9D8B030D-6E8A-4147-A177-3AD203B41FA5}">
                      <a16:colId xmlns:a16="http://schemas.microsoft.com/office/drawing/2014/main" val="3813347652"/>
                    </a:ext>
                  </a:extLst>
                </a:gridCol>
                <a:gridCol w="2310499">
                  <a:extLst>
                    <a:ext uri="{9D8B030D-6E8A-4147-A177-3AD203B41FA5}">
                      <a16:colId xmlns:a16="http://schemas.microsoft.com/office/drawing/2014/main" val="356646198"/>
                    </a:ext>
                  </a:extLst>
                </a:gridCol>
                <a:gridCol w="2310499">
                  <a:extLst>
                    <a:ext uri="{9D8B030D-6E8A-4147-A177-3AD203B41FA5}">
                      <a16:colId xmlns:a16="http://schemas.microsoft.com/office/drawing/2014/main" val="1723264344"/>
                    </a:ext>
                  </a:extLst>
                </a:gridCol>
                <a:gridCol w="2310499">
                  <a:extLst>
                    <a:ext uri="{9D8B030D-6E8A-4147-A177-3AD203B41FA5}">
                      <a16:colId xmlns:a16="http://schemas.microsoft.com/office/drawing/2014/main" val="13706997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3200" dirty="0" smtClean="0"/>
                        <a:t>警告標誌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/>
                        <a:t>禁制標誌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/>
                        <a:t>指示標誌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/>
                        <a:t>輔助標誌</a:t>
                      </a:r>
                      <a:endParaRPr lang="zh-TW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200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dirty="0" smtClean="0"/>
                        <a:t>提醒注意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/>
                        <a:t>a.</a:t>
                      </a:r>
                      <a:r>
                        <a:rPr lang="zh-TW" altLang="en-US" sz="3200" dirty="0" smtClean="0"/>
                        <a:t>遵行標誌 </a:t>
                      </a:r>
                      <a:endParaRPr lang="en-US" altLang="zh-TW" sz="3200" dirty="0" smtClean="0"/>
                    </a:p>
                    <a:p>
                      <a:r>
                        <a:rPr lang="en-US" altLang="zh-TW" sz="3200" dirty="0" smtClean="0"/>
                        <a:t>b.</a:t>
                      </a:r>
                      <a:r>
                        <a:rPr lang="zh-TW" altLang="en-US" sz="3200" dirty="0" smtClean="0"/>
                        <a:t>禁止標誌</a:t>
                      </a:r>
                      <a:endParaRPr lang="en-US" altLang="zh-TW" sz="3200" dirty="0" smtClean="0"/>
                    </a:p>
                    <a:p>
                      <a:r>
                        <a:rPr lang="en-US" altLang="zh-TW" sz="3200" dirty="0" smtClean="0"/>
                        <a:t>c.</a:t>
                      </a:r>
                      <a:r>
                        <a:rPr lang="zh-TW" altLang="en-US" sz="3200" dirty="0" smtClean="0"/>
                        <a:t>限制標誌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/>
                        <a:t>呈方形如地名里程</a:t>
                      </a:r>
                      <a:r>
                        <a:rPr lang="en-US" altLang="zh-TW" sz="3200" dirty="0" smtClean="0"/>
                        <a:t>(</a:t>
                      </a:r>
                      <a:r>
                        <a:rPr lang="zh-TW" altLang="en-US" sz="3200" dirty="0" smtClean="0"/>
                        <a:t>綠底白字</a:t>
                      </a:r>
                      <a:r>
                        <a:rPr lang="en-US" altLang="zh-TW" sz="3200" dirty="0" smtClean="0"/>
                        <a:t>)</a:t>
                      </a:r>
                      <a:r>
                        <a:rPr lang="zh-TW" altLang="en-US" sz="3200" dirty="0" smtClean="0"/>
                        <a:t>、學校</a:t>
                      </a:r>
                      <a:r>
                        <a:rPr lang="en-US" altLang="zh-TW" sz="3200" dirty="0" smtClean="0"/>
                        <a:t>(</a:t>
                      </a:r>
                      <a:r>
                        <a:rPr lang="zh-TW" altLang="en-US" sz="3200" dirty="0" smtClean="0"/>
                        <a:t>藍底白字</a:t>
                      </a:r>
                      <a:r>
                        <a:rPr lang="en-US" altLang="zh-TW" sz="3200" dirty="0" smtClean="0"/>
                        <a:t>)</a:t>
                      </a:r>
                    </a:p>
                    <a:p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/>
                        <a:t>用以便利行旅及促進行車安全所設立之標誌或標牌</a:t>
                      </a:r>
                    </a:p>
                    <a:p>
                      <a:endParaRPr lang="zh-TW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18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3925269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155</TotalTime>
  <Words>337</Words>
  <Application>Microsoft Office PowerPoint</Application>
  <PresentationFormat>寬螢幕</PresentationFormat>
  <Paragraphs>45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3" baseType="lpstr">
      <vt:lpstr>Noto Sans TC</vt:lpstr>
      <vt:lpstr>微軟正黑體</vt:lpstr>
      <vt:lpstr>新細明體</vt:lpstr>
      <vt:lpstr>Arial</vt:lpstr>
      <vt:lpstr>Calibri</vt:lpstr>
      <vt:lpstr>Trebuchet MS</vt:lpstr>
      <vt:lpstr>Wingdings 3</vt:lpstr>
      <vt:lpstr>多面向</vt:lpstr>
      <vt:lpstr>認識路權與交通設施</vt:lpstr>
      <vt:lpstr>這是哪?人行天橋的功能?</vt:lpstr>
      <vt:lpstr>行人過馬路走斑馬線</vt:lpstr>
      <vt:lpstr>行人走z字形斑馬線過馬路</vt:lpstr>
      <vt:lpstr>過馬路時站內側停等，注意大車內輪差</vt:lpstr>
      <vt:lpstr>認識內輪差影片</vt:lpstr>
      <vt:lpstr>認識路權  </vt:lpstr>
      <vt:lpstr>認識交通”號”誌</vt:lpstr>
      <vt:lpstr>認識“標”誌</vt:lpstr>
      <vt:lpstr>認識交通”標”誌~~警告篇</vt:lpstr>
      <vt:lpstr>PowerPoint 簡報</vt:lpstr>
      <vt:lpstr>交通”標”誌~~遵行篇</vt:lpstr>
      <vt:lpstr>交通”標”誌~~禁止篇</vt:lpstr>
      <vt:lpstr>交通”標”誌~~限制篇</vt:lpstr>
      <vt:lpstr>認識交通設施影片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靜修社區安全行</dc:title>
  <dc:creator>user</dc:creator>
  <cp:lastModifiedBy>user</cp:lastModifiedBy>
  <cp:revision>19</cp:revision>
  <cp:lastPrinted>2022-06-10T05:15:57Z</cp:lastPrinted>
  <dcterms:created xsi:type="dcterms:W3CDTF">2022-06-09T01:49:42Z</dcterms:created>
  <dcterms:modified xsi:type="dcterms:W3CDTF">2022-06-16T05:18:44Z</dcterms:modified>
</cp:coreProperties>
</file>