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notesMasterIdLst>
    <p:notesMasterId r:id="rId49"/>
  </p:notesMasterIdLst>
  <p:handoutMasterIdLst>
    <p:handoutMasterId r:id="rId50"/>
  </p:handoutMasterIdLst>
  <p:sldIdLst>
    <p:sldId id="307" r:id="rId2"/>
    <p:sldId id="355" r:id="rId3"/>
    <p:sldId id="356" r:id="rId4"/>
    <p:sldId id="360" r:id="rId5"/>
    <p:sldId id="377" r:id="rId6"/>
    <p:sldId id="357" r:id="rId7"/>
    <p:sldId id="358" r:id="rId8"/>
    <p:sldId id="359" r:id="rId9"/>
    <p:sldId id="373" r:id="rId10"/>
    <p:sldId id="374" r:id="rId11"/>
    <p:sldId id="375" r:id="rId12"/>
    <p:sldId id="376" r:id="rId13"/>
    <p:sldId id="361" r:id="rId14"/>
    <p:sldId id="378" r:id="rId15"/>
    <p:sldId id="380" r:id="rId16"/>
    <p:sldId id="363" r:id="rId17"/>
    <p:sldId id="362" r:id="rId18"/>
    <p:sldId id="364" r:id="rId19"/>
    <p:sldId id="365" r:id="rId20"/>
    <p:sldId id="366" r:id="rId21"/>
    <p:sldId id="367" r:id="rId22"/>
    <p:sldId id="368" r:id="rId23"/>
    <p:sldId id="369" r:id="rId24"/>
    <p:sldId id="370" r:id="rId25"/>
    <p:sldId id="371" r:id="rId26"/>
    <p:sldId id="372" r:id="rId27"/>
    <p:sldId id="379" r:id="rId28"/>
    <p:sldId id="321" r:id="rId29"/>
    <p:sldId id="352" r:id="rId30"/>
    <p:sldId id="353" r:id="rId31"/>
    <p:sldId id="354" r:id="rId32"/>
    <p:sldId id="323" r:id="rId33"/>
    <p:sldId id="325" r:id="rId34"/>
    <p:sldId id="326" r:id="rId35"/>
    <p:sldId id="328" r:id="rId36"/>
    <p:sldId id="330" r:id="rId37"/>
    <p:sldId id="275" r:id="rId38"/>
    <p:sldId id="276" r:id="rId39"/>
    <p:sldId id="259" r:id="rId40"/>
    <p:sldId id="257" r:id="rId41"/>
    <p:sldId id="262" r:id="rId42"/>
    <p:sldId id="288" r:id="rId43"/>
    <p:sldId id="342" r:id="rId44"/>
    <p:sldId id="332" r:id="rId45"/>
    <p:sldId id="333" r:id="rId46"/>
    <p:sldId id="334" r:id="rId47"/>
    <p:sldId id="306" r:id="rId48"/>
  </p:sldIdLst>
  <p:sldSz cx="9144000" cy="6858000" type="screen4x3"/>
  <p:notesSz cx="6797675" cy="992822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52" autoAdjust="0"/>
    <p:restoredTop sz="94660"/>
  </p:normalViewPr>
  <p:slideViewPr>
    <p:cSldViewPr>
      <p:cViewPr varScale="1">
        <p:scale>
          <a:sx n="69" d="100"/>
          <a:sy n="69" d="100"/>
        </p:scale>
        <p:origin x="153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FD331-410E-4286-9D40-25A142C9B9FF}" type="datetimeFigureOut">
              <a:rPr lang="zh-TW" altLang="en-US" smtClean="0"/>
              <a:t>2019/8/28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BAEFB-04F2-43B6-90A6-FDD7E04BBD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8184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E8EB8F-98BC-42D8-8D4A-B281250817EC}" type="datetimeFigureOut">
              <a:rPr lang="zh-TW" altLang="en-US" smtClean="0"/>
              <a:t>2019/8/28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A38F71-A565-4EE9-81F4-087A3BFC4A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746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38F71-A565-4EE9-81F4-087A3BFC4A49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8002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DE57-42D7-4DB0-98B8-885880E51FF2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  <p:grpSp>
        <p:nvGrpSpPr>
          <p:cNvPr id="13" name="Group 117"/>
          <p:cNvGrpSpPr>
            <a:grpSpLocks noChangeAspect="1"/>
          </p:cNvGrpSpPr>
          <p:nvPr userDrawn="1"/>
        </p:nvGrpSpPr>
        <p:grpSpPr bwMode="auto">
          <a:xfrm>
            <a:off x="8077200" y="5670550"/>
            <a:ext cx="608013" cy="973138"/>
            <a:chOff x="3152" y="73"/>
            <a:chExt cx="780" cy="1249"/>
          </a:xfrm>
        </p:grpSpPr>
        <p:sp>
          <p:nvSpPr>
            <p:cNvPr id="14" name="Freeform 116"/>
            <p:cNvSpPr>
              <a:spLocks noChangeAspect="1"/>
            </p:cNvSpPr>
            <p:nvPr userDrawn="1"/>
          </p:nvSpPr>
          <p:spPr bwMode="auto">
            <a:xfrm>
              <a:off x="3153" y="1071"/>
              <a:ext cx="135" cy="151"/>
            </a:xfrm>
            <a:custGeom>
              <a:avLst/>
              <a:gdLst>
                <a:gd name="T0" fmla="*/ 94 w 135"/>
                <a:gd name="T1" fmla="*/ 0 h 151"/>
                <a:gd name="T2" fmla="*/ 12 w 135"/>
                <a:gd name="T3" fmla="*/ 64 h 151"/>
                <a:gd name="T4" fmla="*/ 24 w 135"/>
                <a:gd name="T5" fmla="*/ 132 h 151"/>
                <a:gd name="T6" fmla="*/ 94 w 135"/>
                <a:gd name="T7" fmla="*/ 141 h 151"/>
                <a:gd name="T8" fmla="*/ 135 w 135"/>
                <a:gd name="T9" fmla="*/ 71 h 151"/>
                <a:gd name="T10" fmla="*/ 94 w 135"/>
                <a:gd name="T11" fmla="*/ 35 h 151"/>
                <a:gd name="T12" fmla="*/ 94 w 135"/>
                <a:gd name="T13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" h="151">
                  <a:moveTo>
                    <a:pt x="94" y="0"/>
                  </a:moveTo>
                  <a:cubicBezTo>
                    <a:pt x="80" y="5"/>
                    <a:pt x="24" y="42"/>
                    <a:pt x="12" y="64"/>
                  </a:cubicBezTo>
                  <a:cubicBezTo>
                    <a:pt x="0" y="86"/>
                    <a:pt x="10" y="119"/>
                    <a:pt x="24" y="132"/>
                  </a:cubicBezTo>
                  <a:cubicBezTo>
                    <a:pt x="38" y="145"/>
                    <a:pt x="76" y="151"/>
                    <a:pt x="94" y="141"/>
                  </a:cubicBezTo>
                  <a:cubicBezTo>
                    <a:pt x="112" y="131"/>
                    <a:pt x="135" y="89"/>
                    <a:pt x="135" y="71"/>
                  </a:cubicBezTo>
                  <a:cubicBezTo>
                    <a:pt x="135" y="53"/>
                    <a:pt x="101" y="47"/>
                    <a:pt x="94" y="35"/>
                  </a:cubicBezTo>
                  <a:cubicBezTo>
                    <a:pt x="88" y="23"/>
                    <a:pt x="108" y="0"/>
                    <a:pt x="94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15" name="Freeform 65"/>
            <p:cNvSpPr>
              <a:spLocks noChangeAspect="1"/>
            </p:cNvSpPr>
            <p:nvPr userDrawn="1"/>
          </p:nvSpPr>
          <p:spPr bwMode="auto">
            <a:xfrm>
              <a:off x="3517" y="739"/>
              <a:ext cx="274" cy="420"/>
            </a:xfrm>
            <a:custGeom>
              <a:avLst/>
              <a:gdLst>
                <a:gd name="T0" fmla="*/ 104 w 222"/>
                <a:gd name="T1" fmla="*/ 0 h 341"/>
                <a:gd name="T2" fmla="*/ 157 w 222"/>
                <a:gd name="T3" fmla="*/ 112 h 341"/>
                <a:gd name="T4" fmla="*/ 204 w 222"/>
                <a:gd name="T5" fmla="*/ 171 h 341"/>
                <a:gd name="T6" fmla="*/ 52 w 222"/>
                <a:gd name="T7" fmla="*/ 336 h 341"/>
                <a:gd name="T8" fmla="*/ 0 w 222"/>
                <a:gd name="T9" fmla="*/ 20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341">
                  <a:moveTo>
                    <a:pt x="104" y="0"/>
                  </a:moveTo>
                  <a:cubicBezTo>
                    <a:pt x="113" y="19"/>
                    <a:pt x="140" y="84"/>
                    <a:pt x="157" y="112"/>
                  </a:cubicBezTo>
                  <a:cubicBezTo>
                    <a:pt x="174" y="140"/>
                    <a:pt x="222" y="134"/>
                    <a:pt x="204" y="171"/>
                  </a:cubicBezTo>
                  <a:cubicBezTo>
                    <a:pt x="186" y="208"/>
                    <a:pt x="86" y="331"/>
                    <a:pt x="52" y="336"/>
                  </a:cubicBezTo>
                  <a:cubicBezTo>
                    <a:pt x="18" y="341"/>
                    <a:pt x="11" y="228"/>
                    <a:pt x="0" y="200"/>
                  </a:cubicBezTo>
                </a:path>
              </a:pathLst>
            </a:custGeom>
            <a:solidFill>
              <a:srgbClr val="FFFFCC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18" name="Freeform 73"/>
            <p:cNvSpPr>
              <a:spLocks noChangeAspect="1"/>
            </p:cNvSpPr>
            <p:nvPr userDrawn="1"/>
          </p:nvSpPr>
          <p:spPr bwMode="auto">
            <a:xfrm>
              <a:off x="3152" y="73"/>
              <a:ext cx="695" cy="1209"/>
            </a:xfrm>
            <a:custGeom>
              <a:avLst/>
              <a:gdLst>
                <a:gd name="T0" fmla="*/ 644 w 695"/>
                <a:gd name="T1" fmla="*/ 412 h 1209"/>
                <a:gd name="T2" fmla="*/ 684 w 695"/>
                <a:gd name="T3" fmla="*/ 512 h 1209"/>
                <a:gd name="T4" fmla="*/ 688 w 695"/>
                <a:gd name="T5" fmla="*/ 601 h 1209"/>
                <a:gd name="T6" fmla="*/ 640 w 695"/>
                <a:gd name="T7" fmla="*/ 666 h 1209"/>
                <a:gd name="T8" fmla="*/ 629 w 695"/>
                <a:gd name="T9" fmla="*/ 755 h 1209"/>
                <a:gd name="T10" fmla="*/ 666 w 695"/>
                <a:gd name="T11" fmla="*/ 941 h 1209"/>
                <a:gd name="T12" fmla="*/ 684 w 695"/>
                <a:gd name="T13" fmla="*/ 1055 h 1209"/>
                <a:gd name="T14" fmla="*/ 629 w 695"/>
                <a:gd name="T15" fmla="*/ 1147 h 1209"/>
                <a:gd name="T16" fmla="*/ 426 w 695"/>
                <a:gd name="T17" fmla="*/ 1203 h 1209"/>
                <a:gd name="T18" fmla="*/ 205 w 695"/>
                <a:gd name="T19" fmla="*/ 1185 h 1209"/>
                <a:gd name="T20" fmla="*/ 95 w 695"/>
                <a:gd name="T21" fmla="*/ 1110 h 1209"/>
                <a:gd name="T22" fmla="*/ 58 w 695"/>
                <a:gd name="T23" fmla="*/ 941 h 1209"/>
                <a:gd name="T24" fmla="*/ 150 w 695"/>
                <a:gd name="T25" fmla="*/ 718 h 1209"/>
                <a:gd name="T26" fmla="*/ 260 w 695"/>
                <a:gd name="T27" fmla="*/ 438 h 1209"/>
                <a:gd name="T28" fmla="*/ 317 w 695"/>
                <a:gd name="T29" fmla="*/ 341 h 1209"/>
                <a:gd name="T30" fmla="*/ 204 w 695"/>
                <a:gd name="T31" fmla="*/ 246 h 1209"/>
                <a:gd name="T32" fmla="*/ 14 w 695"/>
                <a:gd name="T33" fmla="*/ 175 h 1209"/>
                <a:gd name="T34" fmla="*/ 121 w 695"/>
                <a:gd name="T35" fmla="*/ 109 h 1209"/>
                <a:gd name="T36" fmla="*/ 252 w 695"/>
                <a:gd name="T37" fmla="*/ 115 h 1209"/>
                <a:gd name="T38" fmla="*/ 370 w 695"/>
                <a:gd name="T39" fmla="*/ 270 h 1209"/>
                <a:gd name="T40" fmla="*/ 400 w 695"/>
                <a:gd name="T41" fmla="*/ 347 h 1209"/>
                <a:gd name="T42" fmla="*/ 465 w 695"/>
                <a:gd name="T43" fmla="*/ 329 h 1209"/>
                <a:gd name="T44" fmla="*/ 400 w 695"/>
                <a:gd name="T45" fmla="*/ 240 h 1209"/>
                <a:gd name="T46" fmla="*/ 347 w 695"/>
                <a:gd name="T47" fmla="*/ 151 h 1209"/>
                <a:gd name="T48" fmla="*/ 335 w 695"/>
                <a:gd name="T49" fmla="*/ 68 h 1209"/>
                <a:gd name="T50" fmla="*/ 364 w 695"/>
                <a:gd name="T51" fmla="*/ 3 h 1209"/>
                <a:gd name="T52" fmla="*/ 471 w 695"/>
                <a:gd name="T53" fmla="*/ 86 h 1209"/>
                <a:gd name="T54" fmla="*/ 543 w 695"/>
                <a:gd name="T55" fmla="*/ 282 h 1209"/>
                <a:gd name="T56" fmla="*/ 572 w 695"/>
                <a:gd name="T57" fmla="*/ 347 h 1209"/>
                <a:gd name="T58" fmla="*/ 644 w 695"/>
                <a:gd name="T59" fmla="*/ 412 h 1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95" h="1209">
                  <a:moveTo>
                    <a:pt x="644" y="412"/>
                  </a:moveTo>
                  <a:cubicBezTo>
                    <a:pt x="663" y="439"/>
                    <a:pt x="677" y="481"/>
                    <a:pt x="684" y="512"/>
                  </a:cubicBezTo>
                  <a:cubicBezTo>
                    <a:pt x="691" y="543"/>
                    <a:pt x="695" y="575"/>
                    <a:pt x="688" y="601"/>
                  </a:cubicBezTo>
                  <a:cubicBezTo>
                    <a:pt x="681" y="627"/>
                    <a:pt x="650" y="640"/>
                    <a:pt x="640" y="666"/>
                  </a:cubicBezTo>
                  <a:cubicBezTo>
                    <a:pt x="630" y="692"/>
                    <a:pt x="625" y="709"/>
                    <a:pt x="629" y="755"/>
                  </a:cubicBezTo>
                  <a:cubicBezTo>
                    <a:pt x="633" y="801"/>
                    <a:pt x="656" y="892"/>
                    <a:pt x="666" y="941"/>
                  </a:cubicBezTo>
                  <a:cubicBezTo>
                    <a:pt x="676" y="991"/>
                    <a:pt x="690" y="1020"/>
                    <a:pt x="684" y="1055"/>
                  </a:cubicBezTo>
                  <a:cubicBezTo>
                    <a:pt x="678" y="1089"/>
                    <a:pt x="672" y="1123"/>
                    <a:pt x="629" y="1147"/>
                  </a:cubicBezTo>
                  <a:cubicBezTo>
                    <a:pt x="586" y="1171"/>
                    <a:pt x="497" y="1197"/>
                    <a:pt x="426" y="1203"/>
                  </a:cubicBezTo>
                  <a:cubicBezTo>
                    <a:pt x="355" y="1209"/>
                    <a:pt x="260" y="1200"/>
                    <a:pt x="205" y="1185"/>
                  </a:cubicBezTo>
                  <a:cubicBezTo>
                    <a:pt x="150" y="1169"/>
                    <a:pt x="120" y="1151"/>
                    <a:pt x="95" y="1110"/>
                  </a:cubicBezTo>
                  <a:cubicBezTo>
                    <a:pt x="70" y="1070"/>
                    <a:pt x="48" y="1007"/>
                    <a:pt x="58" y="941"/>
                  </a:cubicBezTo>
                  <a:cubicBezTo>
                    <a:pt x="67" y="876"/>
                    <a:pt x="116" y="802"/>
                    <a:pt x="150" y="718"/>
                  </a:cubicBezTo>
                  <a:cubicBezTo>
                    <a:pt x="184" y="634"/>
                    <a:pt x="232" y="501"/>
                    <a:pt x="260" y="438"/>
                  </a:cubicBezTo>
                  <a:cubicBezTo>
                    <a:pt x="288" y="375"/>
                    <a:pt x="326" y="373"/>
                    <a:pt x="317" y="341"/>
                  </a:cubicBezTo>
                  <a:cubicBezTo>
                    <a:pt x="308" y="309"/>
                    <a:pt x="254" y="274"/>
                    <a:pt x="204" y="246"/>
                  </a:cubicBezTo>
                  <a:cubicBezTo>
                    <a:pt x="154" y="218"/>
                    <a:pt x="28" y="198"/>
                    <a:pt x="14" y="175"/>
                  </a:cubicBezTo>
                  <a:cubicBezTo>
                    <a:pt x="0" y="152"/>
                    <a:pt x="81" y="119"/>
                    <a:pt x="121" y="109"/>
                  </a:cubicBezTo>
                  <a:cubicBezTo>
                    <a:pt x="161" y="99"/>
                    <a:pt x="211" y="88"/>
                    <a:pt x="252" y="115"/>
                  </a:cubicBezTo>
                  <a:cubicBezTo>
                    <a:pt x="293" y="142"/>
                    <a:pt x="345" y="231"/>
                    <a:pt x="370" y="270"/>
                  </a:cubicBezTo>
                  <a:cubicBezTo>
                    <a:pt x="395" y="309"/>
                    <a:pt x="384" y="337"/>
                    <a:pt x="400" y="347"/>
                  </a:cubicBezTo>
                  <a:cubicBezTo>
                    <a:pt x="416" y="357"/>
                    <a:pt x="465" y="347"/>
                    <a:pt x="465" y="329"/>
                  </a:cubicBezTo>
                  <a:cubicBezTo>
                    <a:pt x="465" y="311"/>
                    <a:pt x="420" y="270"/>
                    <a:pt x="400" y="240"/>
                  </a:cubicBezTo>
                  <a:cubicBezTo>
                    <a:pt x="380" y="210"/>
                    <a:pt x="358" y="180"/>
                    <a:pt x="347" y="151"/>
                  </a:cubicBezTo>
                  <a:cubicBezTo>
                    <a:pt x="336" y="122"/>
                    <a:pt x="332" y="93"/>
                    <a:pt x="335" y="68"/>
                  </a:cubicBezTo>
                  <a:cubicBezTo>
                    <a:pt x="338" y="43"/>
                    <a:pt x="341" y="0"/>
                    <a:pt x="364" y="3"/>
                  </a:cubicBezTo>
                  <a:cubicBezTo>
                    <a:pt x="387" y="6"/>
                    <a:pt x="441" y="40"/>
                    <a:pt x="471" y="86"/>
                  </a:cubicBezTo>
                  <a:cubicBezTo>
                    <a:pt x="501" y="132"/>
                    <a:pt x="526" y="239"/>
                    <a:pt x="543" y="282"/>
                  </a:cubicBezTo>
                  <a:cubicBezTo>
                    <a:pt x="560" y="325"/>
                    <a:pt x="555" y="325"/>
                    <a:pt x="572" y="347"/>
                  </a:cubicBezTo>
                  <a:cubicBezTo>
                    <a:pt x="589" y="369"/>
                    <a:pt x="625" y="385"/>
                    <a:pt x="644" y="412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20" name="Freeform 74"/>
            <p:cNvSpPr>
              <a:spLocks noChangeAspect="1"/>
            </p:cNvSpPr>
            <p:nvPr userDrawn="1"/>
          </p:nvSpPr>
          <p:spPr bwMode="auto">
            <a:xfrm flipH="1">
              <a:off x="3457" y="609"/>
              <a:ext cx="79" cy="58"/>
            </a:xfrm>
            <a:custGeom>
              <a:avLst/>
              <a:gdLst>
                <a:gd name="T0" fmla="*/ 9 w 79"/>
                <a:gd name="T1" fmla="*/ 5 h 58"/>
                <a:gd name="T2" fmla="*/ 69 w 79"/>
                <a:gd name="T3" fmla="*/ 11 h 58"/>
                <a:gd name="T4" fmla="*/ 69 w 79"/>
                <a:gd name="T5" fmla="*/ 53 h 58"/>
                <a:gd name="T6" fmla="*/ 15 w 79"/>
                <a:gd name="T7" fmla="*/ 41 h 58"/>
                <a:gd name="T8" fmla="*/ 9 w 79"/>
                <a:gd name="T9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58">
                  <a:moveTo>
                    <a:pt x="9" y="5"/>
                  </a:moveTo>
                  <a:cubicBezTo>
                    <a:pt x="18" y="0"/>
                    <a:pt x="59" y="3"/>
                    <a:pt x="69" y="11"/>
                  </a:cubicBezTo>
                  <a:cubicBezTo>
                    <a:pt x="79" y="19"/>
                    <a:pt x="78" y="48"/>
                    <a:pt x="69" y="53"/>
                  </a:cubicBezTo>
                  <a:cubicBezTo>
                    <a:pt x="60" y="58"/>
                    <a:pt x="25" y="47"/>
                    <a:pt x="15" y="41"/>
                  </a:cubicBezTo>
                  <a:cubicBezTo>
                    <a:pt x="5" y="35"/>
                    <a:pt x="0" y="10"/>
                    <a:pt x="9" y="5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73AC9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24" name="Freeform 76"/>
            <p:cNvSpPr>
              <a:spLocks noChangeAspect="1"/>
            </p:cNvSpPr>
            <p:nvPr userDrawn="1"/>
          </p:nvSpPr>
          <p:spPr bwMode="auto">
            <a:xfrm flipH="1">
              <a:off x="3598" y="647"/>
              <a:ext cx="157" cy="38"/>
            </a:xfrm>
            <a:custGeom>
              <a:avLst/>
              <a:gdLst>
                <a:gd name="T0" fmla="*/ 0 w 210"/>
                <a:gd name="T1" fmla="*/ 0 h 50"/>
                <a:gd name="T2" fmla="*/ 30 w 210"/>
                <a:gd name="T3" fmla="*/ 39 h 50"/>
                <a:gd name="T4" fmla="*/ 66 w 210"/>
                <a:gd name="T5" fmla="*/ 45 h 50"/>
                <a:gd name="T6" fmla="*/ 102 w 210"/>
                <a:gd name="T7" fmla="*/ 15 h 50"/>
                <a:gd name="T8" fmla="*/ 156 w 210"/>
                <a:gd name="T9" fmla="*/ 48 h 50"/>
                <a:gd name="T10" fmla="*/ 210 w 210"/>
                <a:gd name="T11" fmla="*/ 2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50">
                  <a:moveTo>
                    <a:pt x="0" y="0"/>
                  </a:moveTo>
                  <a:cubicBezTo>
                    <a:pt x="5" y="6"/>
                    <a:pt x="19" y="32"/>
                    <a:pt x="30" y="39"/>
                  </a:cubicBezTo>
                  <a:cubicBezTo>
                    <a:pt x="41" y="46"/>
                    <a:pt x="54" y="49"/>
                    <a:pt x="66" y="45"/>
                  </a:cubicBezTo>
                  <a:cubicBezTo>
                    <a:pt x="78" y="41"/>
                    <a:pt x="87" y="14"/>
                    <a:pt x="102" y="15"/>
                  </a:cubicBezTo>
                  <a:cubicBezTo>
                    <a:pt x="117" y="16"/>
                    <a:pt x="138" y="46"/>
                    <a:pt x="156" y="48"/>
                  </a:cubicBezTo>
                  <a:cubicBezTo>
                    <a:pt x="174" y="50"/>
                    <a:pt x="191" y="36"/>
                    <a:pt x="210" y="24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25" name="Oval 77"/>
            <p:cNvSpPr>
              <a:spLocks noChangeAspect="1" noChangeArrowheads="1"/>
            </p:cNvSpPr>
            <p:nvPr userDrawn="1"/>
          </p:nvSpPr>
          <p:spPr bwMode="auto">
            <a:xfrm flipH="1">
              <a:off x="3527" y="545"/>
              <a:ext cx="27" cy="2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26" name="Oval 78"/>
            <p:cNvSpPr>
              <a:spLocks noChangeAspect="1" noChangeArrowheads="1"/>
            </p:cNvSpPr>
            <p:nvPr userDrawn="1"/>
          </p:nvSpPr>
          <p:spPr bwMode="auto">
            <a:xfrm flipH="1">
              <a:off x="3770" y="548"/>
              <a:ext cx="27" cy="2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27" name="Freeform 81"/>
            <p:cNvSpPr>
              <a:spLocks noChangeAspect="1"/>
            </p:cNvSpPr>
            <p:nvPr userDrawn="1"/>
          </p:nvSpPr>
          <p:spPr bwMode="auto">
            <a:xfrm flipH="1">
              <a:off x="3386" y="701"/>
              <a:ext cx="114" cy="48"/>
            </a:xfrm>
            <a:custGeom>
              <a:avLst/>
              <a:gdLst>
                <a:gd name="T0" fmla="*/ 0 w 114"/>
                <a:gd name="T1" fmla="*/ 0 h 48"/>
                <a:gd name="T2" fmla="*/ 78 w 114"/>
                <a:gd name="T3" fmla="*/ 24 h 48"/>
                <a:gd name="T4" fmla="*/ 114 w 114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4" h="48">
                  <a:moveTo>
                    <a:pt x="0" y="0"/>
                  </a:moveTo>
                  <a:cubicBezTo>
                    <a:pt x="29" y="8"/>
                    <a:pt x="59" y="16"/>
                    <a:pt x="78" y="24"/>
                  </a:cubicBezTo>
                  <a:cubicBezTo>
                    <a:pt x="97" y="32"/>
                    <a:pt x="105" y="40"/>
                    <a:pt x="114" y="48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28" name="Freeform 82"/>
            <p:cNvSpPr>
              <a:spLocks noChangeAspect="1"/>
            </p:cNvSpPr>
            <p:nvPr userDrawn="1"/>
          </p:nvSpPr>
          <p:spPr bwMode="auto">
            <a:xfrm rot="1106097" flipH="1">
              <a:off x="3371" y="656"/>
              <a:ext cx="120" cy="42"/>
            </a:xfrm>
            <a:custGeom>
              <a:avLst/>
              <a:gdLst>
                <a:gd name="T0" fmla="*/ 0 w 120"/>
                <a:gd name="T1" fmla="*/ 0 h 42"/>
                <a:gd name="T2" fmla="*/ 84 w 120"/>
                <a:gd name="T3" fmla="*/ 24 h 42"/>
                <a:gd name="T4" fmla="*/ 120 w 120"/>
                <a:gd name="T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0" h="42">
                  <a:moveTo>
                    <a:pt x="0" y="0"/>
                  </a:moveTo>
                  <a:cubicBezTo>
                    <a:pt x="32" y="8"/>
                    <a:pt x="64" y="17"/>
                    <a:pt x="84" y="24"/>
                  </a:cubicBezTo>
                  <a:cubicBezTo>
                    <a:pt x="104" y="31"/>
                    <a:pt x="112" y="36"/>
                    <a:pt x="120" y="42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29" name="Freeform 83"/>
            <p:cNvSpPr>
              <a:spLocks noChangeAspect="1"/>
            </p:cNvSpPr>
            <p:nvPr userDrawn="1"/>
          </p:nvSpPr>
          <p:spPr bwMode="auto">
            <a:xfrm flipH="1">
              <a:off x="3781" y="618"/>
              <a:ext cx="49" cy="46"/>
            </a:xfrm>
            <a:custGeom>
              <a:avLst/>
              <a:gdLst>
                <a:gd name="T0" fmla="*/ 9 w 79"/>
                <a:gd name="T1" fmla="*/ 5 h 58"/>
                <a:gd name="T2" fmla="*/ 69 w 79"/>
                <a:gd name="T3" fmla="*/ 11 h 58"/>
                <a:gd name="T4" fmla="*/ 69 w 79"/>
                <a:gd name="T5" fmla="*/ 53 h 58"/>
                <a:gd name="T6" fmla="*/ 15 w 79"/>
                <a:gd name="T7" fmla="*/ 41 h 58"/>
                <a:gd name="T8" fmla="*/ 9 w 79"/>
                <a:gd name="T9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58">
                  <a:moveTo>
                    <a:pt x="9" y="5"/>
                  </a:moveTo>
                  <a:cubicBezTo>
                    <a:pt x="18" y="0"/>
                    <a:pt x="59" y="3"/>
                    <a:pt x="69" y="11"/>
                  </a:cubicBezTo>
                  <a:cubicBezTo>
                    <a:pt x="79" y="19"/>
                    <a:pt x="78" y="48"/>
                    <a:pt x="69" y="53"/>
                  </a:cubicBezTo>
                  <a:cubicBezTo>
                    <a:pt x="60" y="58"/>
                    <a:pt x="25" y="47"/>
                    <a:pt x="15" y="41"/>
                  </a:cubicBezTo>
                  <a:cubicBezTo>
                    <a:pt x="5" y="35"/>
                    <a:pt x="0" y="10"/>
                    <a:pt x="9" y="5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73AC9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0" name="Freeform 84"/>
            <p:cNvSpPr>
              <a:spLocks noChangeAspect="1"/>
            </p:cNvSpPr>
            <p:nvPr userDrawn="1"/>
          </p:nvSpPr>
          <p:spPr bwMode="auto">
            <a:xfrm>
              <a:off x="3818" y="701"/>
              <a:ext cx="114" cy="48"/>
            </a:xfrm>
            <a:custGeom>
              <a:avLst/>
              <a:gdLst>
                <a:gd name="T0" fmla="*/ 0 w 114"/>
                <a:gd name="T1" fmla="*/ 0 h 48"/>
                <a:gd name="T2" fmla="*/ 78 w 114"/>
                <a:gd name="T3" fmla="*/ 24 h 48"/>
                <a:gd name="T4" fmla="*/ 114 w 114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4" h="48">
                  <a:moveTo>
                    <a:pt x="0" y="0"/>
                  </a:moveTo>
                  <a:cubicBezTo>
                    <a:pt x="29" y="8"/>
                    <a:pt x="59" y="16"/>
                    <a:pt x="78" y="24"/>
                  </a:cubicBezTo>
                  <a:cubicBezTo>
                    <a:pt x="97" y="32"/>
                    <a:pt x="105" y="40"/>
                    <a:pt x="114" y="48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1" name="Freeform 85"/>
            <p:cNvSpPr>
              <a:spLocks noChangeAspect="1"/>
            </p:cNvSpPr>
            <p:nvPr userDrawn="1"/>
          </p:nvSpPr>
          <p:spPr bwMode="auto">
            <a:xfrm rot="-1106097">
              <a:off x="3803" y="656"/>
              <a:ext cx="120" cy="42"/>
            </a:xfrm>
            <a:custGeom>
              <a:avLst/>
              <a:gdLst>
                <a:gd name="T0" fmla="*/ 0 w 120"/>
                <a:gd name="T1" fmla="*/ 0 h 42"/>
                <a:gd name="T2" fmla="*/ 84 w 120"/>
                <a:gd name="T3" fmla="*/ 24 h 42"/>
                <a:gd name="T4" fmla="*/ 120 w 120"/>
                <a:gd name="T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0" h="42">
                  <a:moveTo>
                    <a:pt x="0" y="0"/>
                  </a:moveTo>
                  <a:cubicBezTo>
                    <a:pt x="32" y="8"/>
                    <a:pt x="64" y="17"/>
                    <a:pt x="84" y="24"/>
                  </a:cubicBezTo>
                  <a:cubicBezTo>
                    <a:pt x="104" y="31"/>
                    <a:pt x="112" y="36"/>
                    <a:pt x="120" y="42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2" name="Freeform 98"/>
            <p:cNvSpPr>
              <a:spLocks noChangeAspect="1"/>
            </p:cNvSpPr>
            <p:nvPr userDrawn="1"/>
          </p:nvSpPr>
          <p:spPr bwMode="auto">
            <a:xfrm>
              <a:off x="3194" y="228"/>
              <a:ext cx="328" cy="214"/>
            </a:xfrm>
            <a:custGeom>
              <a:avLst/>
              <a:gdLst>
                <a:gd name="T0" fmla="*/ 328 w 328"/>
                <a:gd name="T1" fmla="*/ 204 h 214"/>
                <a:gd name="T2" fmla="*/ 257 w 328"/>
                <a:gd name="T3" fmla="*/ 91 h 214"/>
                <a:gd name="T4" fmla="*/ 162 w 328"/>
                <a:gd name="T5" fmla="*/ 14 h 214"/>
                <a:gd name="T6" fmla="*/ 97 w 328"/>
                <a:gd name="T7" fmla="*/ 8 h 214"/>
                <a:gd name="T8" fmla="*/ 2 w 328"/>
                <a:gd name="T9" fmla="*/ 8 h 214"/>
                <a:gd name="T10" fmla="*/ 85 w 328"/>
                <a:gd name="T11" fmla="*/ 38 h 214"/>
                <a:gd name="T12" fmla="*/ 204 w 328"/>
                <a:gd name="T13" fmla="*/ 85 h 214"/>
                <a:gd name="T14" fmla="*/ 269 w 328"/>
                <a:gd name="T15" fmla="*/ 145 h 214"/>
                <a:gd name="T16" fmla="*/ 328 w 328"/>
                <a:gd name="T17" fmla="*/ 20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214">
                  <a:moveTo>
                    <a:pt x="328" y="204"/>
                  </a:moveTo>
                  <a:cubicBezTo>
                    <a:pt x="326" y="195"/>
                    <a:pt x="285" y="123"/>
                    <a:pt x="257" y="91"/>
                  </a:cubicBezTo>
                  <a:cubicBezTo>
                    <a:pt x="229" y="59"/>
                    <a:pt x="189" y="28"/>
                    <a:pt x="162" y="14"/>
                  </a:cubicBezTo>
                  <a:cubicBezTo>
                    <a:pt x="135" y="0"/>
                    <a:pt x="124" y="9"/>
                    <a:pt x="97" y="8"/>
                  </a:cubicBezTo>
                  <a:cubicBezTo>
                    <a:pt x="70" y="7"/>
                    <a:pt x="4" y="3"/>
                    <a:pt x="2" y="8"/>
                  </a:cubicBezTo>
                  <a:cubicBezTo>
                    <a:pt x="0" y="13"/>
                    <a:pt x="51" y="25"/>
                    <a:pt x="85" y="38"/>
                  </a:cubicBezTo>
                  <a:cubicBezTo>
                    <a:pt x="119" y="51"/>
                    <a:pt x="174" y="67"/>
                    <a:pt x="204" y="85"/>
                  </a:cubicBezTo>
                  <a:cubicBezTo>
                    <a:pt x="234" y="103"/>
                    <a:pt x="253" y="124"/>
                    <a:pt x="269" y="145"/>
                  </a:cubicBezTo>
                  <a:cubicBezTo>
                    <a:pt x="285" y="166"/>
                    <a:pt x="327" y="214"/>
                    <a:pt x="328" y="204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373AC9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3" name="Freeform 99"/>
            <p:cNvSpPr>
              <a:spLocks noChangeAspect="1"/>
            </p:cNvSpPr>
            <p:nvPr userDrawn="1"/>
          </p:nvSpPr>
          <p:spPr bwMode="auto">
            <a:xfrm>
              <a:off x="3503" y="127"/>
              <a:ext cx="142" cy="284"/>
            </a:xfrm>
            <a:custGeom>
              <a:avLst/>
              <a:gdLst>
                <a:gd name="T0" fmla="*/ 8 w 142"/>
                <a:gd name="T1" fmla="*/ 8 h 284"/>
                <a:gd name="T2" fmla="*/ 25 w 142"/>
                <a:gd name="T3" fmla="*/ 109 h 284"/>
                <a:gd name="T4" fmla="*/ 97 w 142"/>
                <a:gd name="T5" fmla="*/ 198 h 284"/>
                <a:gd name="T6" fmla="*/ 132 w 142"/>
                <a:gd name="T7" fmla="*/ 281 h 284"/>
                <a:gd name="T8" fmla="*/ 132 w 142"/>
                <a:gd name="T9" fmla="*/ 180 h 284"/>
                <a:gd name="T10" fmla="*/ 73 w 142"/>
                <a:gd name="T11" fmla="*/ 61 h 284"/>
                <a:gd name="T12" fmla="*/ 8 w 142"/>
                <a:gd name="T13" fmla="*/ 8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284">
                  <a:moveTo>
                    <a:pt x="8" y="8"/>
                  </a:moveTo>
                  <a:cubicBezTo>
                    <a:pt x="0" y="16"/>
                    <a:pt x="10" y="77"/>
                    <a:pt x="25" y="109"/>
                  </a:cubicBezTo>
                  <a:cubicBezTo>
                    <a:pt x="40" y="141"/>
                    <a:pt x="79" y="169"/>
                    <a:pt x="97" y="198"/>
                  </a:cubicBezTo>
                  <a:cubicBezTo>
                    <a:pt x="115" y="227"/>
                    <a:pt x="126" y="284"/>
                    <a:pt x="132" y="281"/>
                  </a:cubicBezTo>
                  <a:cubicBezTo>
                    <a:pt x="138" y="278"/>
                    <a:pt x="142" y="217"/>
                    <a:pt x="132" y="180"/>
                  </a:cubicBezTo>
                  <a:cubicBezTo>
                    <a:pt x="122" y="143"/>
                    <a:pt x="94" y="91"/>
                    <a:pt x="73" y="61"/>
                  </a:cubicBezTo>
                  <a:cubicBezTo>
                    <a:pt x="52" y="31"/>
                    <a:pt x="16" y="0"/>
                    <a:pt x="8" y="8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373AC9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4" name="Freeform 114"/>
            <p:cNvSpPr>
              <a:spLocks noChangeAspect="1"/>
            </p:cNvSpPr>
            <p:nvPr userDrawn="1"/>
          </p:nvSpPr>
          <p:spPr bwMode="auto">
            <a:xfrm flipH="1">
              <a:off x="3690" y="1155"/>
              <a:ext cx="79" cy="140"/>
            </a:xfrm>
            <a:custGeom>
              <a:avLst/>
              <a:gdLst>
                <a:gd name="T0" fmla="*/ 0 w 84"/>
                <a:gd name="T1" fmla="*/ 0 h 148"/>
                <a:gd name="T2" fmla="*/ 12 w 84"/>
                <a:gd name="T3" fmla="*/ 126 h 148"/>
                <a:gd name="T4" fmla="*/ 54 w 84"/>
                <a:gd name="T5" fmla="*/ 132 h 148"/>
                <a:gd name="T6" fmla="*/ 72 w 84"/>
                <a:gd name="T7" fmla="*/ 78 h 148"/>
                <a:gd name="T8" fmla="*/ 84 w 84"/>
                <a:gd name="T9" fmla="*/ 1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48">
                  <a:moveTo>
                    <a:pt x="0" y="0"/>
                  </a:moveTo>
                  <a:cubicBezTo>
                    <a:pt x="3" y="21"/>
                    <a:pt x="3" y="104"/>
                    <a:pt x="12" y="126"/>
                  </a:cubicBezTo>
                  <a:cubicBezTo>
                    <a:pt x="21" y="148"/>
                    <a:pt x="44" y="140"/>
                    <a:pt x="54" y="132"/>
                  </a:cubicBezTo>
                  <a:cubicBezTo>
                    <a:pt x="64" y="124"/>
                    <a:pt x="67" y="98"/>
                    <a:pt x="72" y="78"/>
                  </a:cubicBezTo>
                  <a:cubicBezTo>
                    <a:pt x="77" y="58"/>
                    <a:pt x="82" y="26"/>
                    <a:pt x="84" y="12"/>
                  </a:cubicBezTo>
                </a:path>
              </a:pathLst>
            </a:custGeom>
            <a:solidFill>
              <a:schemeClr val="bg1"/>
            </a:solidFill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5" name="Freeform 115"/>
            <p:cNvSpPr>
              <a:spLocks noChangeAspect="1"/>
            </p:cNvSpPr>
            <p:nvPr userDrawn="1"/>
          </p:nvSpPr>
          <p:spPr bwMode="auto">
            <a:xfrm flipH="1">
              <a:off x="3498" y="1183"/>
              <a:ext cx="79" cy="139"/>
            </a:xfrm>
            <a:custGeom>
              <a:avLst/>
              <a:gdLst>
                <a:gd name="T0" fmla="*/ 0 w 84"/>
                <a:gd name="T1" fmla="*/ 0 h 148"/>
                <a:gd name="T2" fmla="*/ 12 w 84"/>
                <a:gd name="T3" fmla="*/ 126 h 148"/>
                <a:gd name="T4" fmla="*/ 54 w 84"/>
                <a:gd name="T5" fmla="*/ 132 h 148"/>
                <a:gd name="T6" fmla="*/ 72 w 84"/>
                <a:gd name="T7" fmla="*/ 78 h 148"/>
                <a:gd name="T8" fmla="*/ 84 w 84"/>
                <a:gd name="T9" fmla="*/ 1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48">
                  <a:moveTo>
                    <a:pt x="0" y="0"/>
                  </a:moveTo>
                  <a:cubicBezTo>
                    <a:pt x="3" y="21"/>
                    <a:pt x="3" y="104"/>
                    <a:pt x="12" y="126"/>
                  </a:cubicBezTo>
                  <a:cubicBezTo>
                    <a:pt x="21" y="148"/>
                    <a:pt x="44" y="140"/>
                    <a:pt x="54" y="132"/>
                  </a:cubicBezTo>
                  <a:cubicBezTo>
                    <a:pt x="64" y="124"/>
                    <a:pt x="67" y="98"/>
                    <a:pt x="72" y="78"/>
                  </a:cubicBezTo>
                  <a:cubicBezTo>
                    <a:pt x="77" y="58"/>
                    <a:pt x="82" y="26"/>
                    <a:pt x="84" y="12"/>
                  </a:cubicBezTo>
                </a:path>
              </a:pathLst>
            </a:custGeom>
            <a:solidFill>
              <a:schemeClr val="bg1"/>
            </a:solidFill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</p:grpSp>
      <p:sp>
        <p:nvSpPr>
          <p:cNvPr id="36" name="Freeform 26"/>
          <p:cNvSpPr>
            <a:spLocks/>
          </p:cNvSpPr>
          <p:nvPr userDrawn="1"/>
        </p:nvSpPr>
        <p:spPr bwMode="auto">
          <a:xfrm>
            <a:off x="1476375" y="3535363"/>
            <a:ext cx="6911975" cy="180975"/>
          </a:xfrm>
          <a:custGeom>
            <a:avLst/>
            <a:gdLst>
              <a:gd name="T0" fmla="*/ 0 w 4354"/>
              <a:gd name="T1" fmla="*/ 65 h 114"/>
              <a:gd name="T2" fmla="*/ 781 w 4354"/>
              <a:gd name="T3" fmla="*/ 0 h 114"/>
              <a:gd name="T4" fmla="*/ 1360 w 4354"/>
              <a:gd name="T5" fmla="*/ 65 h 114"/>
              <a:gd name="T6" fmla="*/ 1782 w 4354"/>
              <a:gd name="T7" fmla="*/ 67 h 114"/>
              <a:gd name="T8" fmla="*/ 2177 w 4354"/>
              <a:gd name="T9" fmla="*/ 111 h 114"/>
              <a:gd name="T10" fmla="*/ 2794 w 4354"/>
              <a:gd name="T11" fmla="*/ 84 h 114"/>
              <a:gd name="T12" fmla="*/ 3275 w 4354"/>
              <a:gd name="T13" fmla="*/ 22 h 114"/>
              <a:gd name="T14" fmla="*/ 3900 w 4354"/>
              <a:gd name="T15" fmla="*/ 20 h 114"/>
              <a:gd name="T16" fmla="*/ 4354 w 4354"/>
              <a:gd name="T17" fmla="*/ 65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354" h="114">
                <a:moveTo>
                  <a:pt x="0" y="65"/>
                </a:moveTo>
                <a:cubicBezTo>
                  <a:pt x="130" y="54"/>
                  <a:pt x="554" y="0"/>
                  <a:pt x="781" y="0"/>
                </a:cubicBezTo>
                <a:cubicBezTo>
                  <a:pt x="1008" y="0"/>
                  <a:pt x="1193" y="54"/>
                  <a:pt x="1360" y="65"/>
                </a:cubicBezTo>
                <a:cubicBezTo>
                  <a:pt x="1527" y="76"/>
                  <a:pt x="1646" y="59"/>
                  <a:pt x="1782" y="67"/>
                </a:cubicBezTo>
                <a:cubicBezTo>
                  <a:pt x="1918" y="75"/>
                  <a:pt x="2008" y="108"/>
                  <a:pt x="2177" y="111"/>
                </a:cubicBezTo>
                <a:cubicBezTo>
                  <a:pt x="2346" y="114"/>
                  <a:pt x="2611" y="99"/>
                  <a:pt x="2794" y="84"/>
                </a:cubicBezTo>
                <a:cubicBezTo>
                  <a:pt x="2977" y="69"/>
                  <a:pt x="3091" y="33"/>
                  <a:pt x="3275" y="22"/>
                </a:cubicBezTo>
                <a:cubicBezTo>
                  <a:pt x="3459" y="11"/>
                  <a:pt x="3720" y="13"/>
                  <a:pt x="3900" y="20"/>
                </a:cubicBezTo>
                <a:cubicBezTo>
                  <a:pt x="4080" y="27"/>
                  <a:pt x="4251" y="38"/>
                  <a:pt x="4354" y="65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2400" smtClean="0">
              <a:solidFill>
                <a:srgbClr val="000000"/>
              </a:solidFill>
              <a:latin typeface="Times New Roman" pitchFamily="18" charset="0"/>
              <a:ea typeface="ＭＳ Ｐゴシック" pitchFamily="50" charset="-128"/>
            </a:endParaRPr>
          </a:p>
        </p:txBody>
      </p:sp>
      <p:grpSp>
        <p:nvGrpSpPr>
          <p:cNvPr id="37" name="Group 122"/>
          <p:cNvGrpSpPr>
            <a:grpSpLocks/>
          </p:cNvGrpSpPr>
          <p:nvPr userDrawn="1"/>
        </p:nvGrpSpPr>
        <p:grpSpPr bwMode="auto">
          <a:xfrm>
            <a:off x="395288" y="2349500"/>
            <a:ext cx="1092200" cy="1319213"/>
            <a:chOff x="1345" y="391"/>
            <a:chExt cx="688" cy="831"/>
          </a:xfrm>
        </p:grpSpPr>
        <p:sp>
          <p:nvSpPr>
            <p:cNvPr id="38" name="Freeform 121"/>
            <p:cNvSpPr>
              <a:spLocks/>
            </p:cNvSpPr>
            <p:nvPr userDrawn="1"/>
          </p:nvSpPr>
          <p:spPr bwMode="auto">
            <a:xfrm rot="328146">
              <a:off x="1655" y="391"/>
              <a:ext cx="378" cy="376"/>
            </a:xfrm>
            <a:custGeom>
              <a:avLst/>
              <a:gdLst>
                <a:gd name="T0" fmla="*/ 15 w 378"/>
                <a:gd name="T1" fmla="*/ 233 h 376"/>
                <a:gd name="T2" fmla="*/ 60 w 378"/>
                <a:gd name="T3" fmla="*/ 52 h 376"/>
                <a:gd name="T4" fmla="*/ 105 w 378"/>
                <a:gd name="T5" fmla="*/ 7 h 376"/>
                <a:gd name="T6" fmla="*/ 151 w 378"/>
                <a:gd name="T7" fmla="*/ 97 h 376"/>
                <a:gd name="T8" fmla="*/ 241 w 378"/>
                <a:gd name="T9" fmla="*/ 52 h 376"/>
                <a:gd name="T10" fmla="*/ 242 w 378"/>
                <a:gd name="T11" fmla="*/ 151 h 376"/>
                <a:gd name="T12" fmla="*/ 299 w 378"/>
                <a:gd name="T13" fmla="*/ 146 h 376"/>
                <a:gd name="T14" fmla="*/ 373 w 378"/>
                <a:gd name="T15" fmla="*/ 151 h 376"/>
                <a:gd name="T16" fmla="*/ 327 w 378"/>
                <a:gd name="T17" fmla="*/ 226 h 376"/>
                <a:gd name="T18" fmla="*/ 242 w 378"/>
                <a:gd name="T19" fmla="*/ 288 h 376"/>
                <a:gd name="T20" fmla="*/ 105 w 378"/>
                <a:gd name="T21" fmla="*/ 370 h 376"/>
                <a:gd name="T22" fmla="*/ 15 w 378"/>
                <a:gd name="T23" fmla="*/ 324 h 376"/>
                <a:gd name="T24" fmla="*/ 15 w 378"/>
                <a:gd name="T25" fmla="*/ 23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8" h="376">
                  <a:moveTo>
                    <a:pt x="15" y="233"/>
                  </a:moveTo>
                  <a:cubicBezTo>
                    <a:pt x="22" y="188"/>
                    <a:pt x="45" y="90"/>
                    <a:pt x="60" y="52"/>
                  </a:cubicBezTo>
                  <a:cubicBezTo>
                    <a:pt x="75" y="14"/>
                    <a:pt x="90" y="0"/>
                    <a:pt x="105" y="7"/>
                  </a:cubicBezTo>
                  <a:cubicBezTo>
                    <a:pt x="120" y="14"/>
                    <a:pt x="128" y="90"/>
                    <a:pt x="151" y="97"/>
                  </a:cubicBezTo>
                  <a:cubicBezTo>
                    <a:pt x="174" y="104"/>
                    <a:pt x="226" y="43"/>
                    <a:pt x="241" y="52"/>
                  </a:cubicBezTo>
                  <a:cubicBezTo>
                    <a:pt x="256" y="61"/>
                    <a:pt x="232" y="135"/>
                    <a:pt x="242" y="151"/>
                  </a:cubicBezTo>
                  <a:cubicBezTo>
                    <a:pt x="252" y="167"/>
                    <a:pt x="277" y="146"/>
                    <a:pt x="299" y="146"/>
                  </a:cubicBezTo>
                  <a:cubicBezTo>
                    <a:pt x="321" y="146"/>
                    <a:pt x="368" y="138"/>
                    <a:pt x="373" y="151"/>
                  </a:cubicBezTo>
                  <a:cubicBezTo>
                    <a:pt x="378" y="164"/>
                    <a:pt x="349" y="203"/>
                    <a:pt x="327" y="226"/>
                  </a:cubicBezTo>
                  <a:cubicBezTo>
                    <a:pt x="305" y="249"/>
                    <a:pt x="279" y="264"/>
                    <a:pt x="242" y="288"/>
                  </a:cubicBezTo>
                  <a:cubicBezTo>
                    <a:pt x="205" y="312"/>
                    <a:pt x="143" y="364"/>
                    <a:pt x="105" y="370"/>
                  </a:cubicBezTo>
                  <a:cubicBezTo>
                    <a:pt x="67" y="376"/>
                    <a:pt x="30" y="347"/>
                    <a:pt x="15" y="324"/>
                  </a:cubicBezTo>
                  <a:cubicBezTo>
                    <a:pt x="0" y="301"/>
                    <a:pt x="8" y="278"/>
                    <a:pt x="15" y="233"/>
                  </a:cubicBezTo>
                  <a:close/>
                </a:path>
              </a:pathLst>
            </a:custGeom>
            <a:solidFill>
              <a:schemeClr val="bg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39" name="Freeform 118"/>
            <p:cNvSpPr>
              <a:spLocks/>
            </p:cNvSpPr>
            <p:nvPr userDrawn="1"/>
          </p:nvSpPr>
          <p:spPr bwMode="auto">
            <a:xfrm>
              <a:off x="1345" y="536"/>
              <a:ext cx="546" cy="686"/>
            </a:xfrm>
            <a:custGeom>
              <a:avLst/>
              <a:gdLst>
                <a:gd name="T0" fmla="*/ 265 w 546"/>
                <a:gd name="T1" fmla="*/ 36 h 686"/>
                <a:gd name="T2" fmla="*/ 38 w 546"/>
                <a:gd name="T3" fmla="*/ 490 h 686"/>
                <a:gd name="T4" fmla="*/ 38 w 546"/>
                <a:gd name="T5" fmla="*/ 671 h 686"/>
                <a:gd name="T6" fmla="*/ 174 w 546"/>
                <a:gd name="T7" fmla="*/ 581 h 686"/>
                <a:gd name="T8" fmla="*/ 492 w 546"/>
                <a:gd name="T9" fmla="*/ 263 h 686"/>
                <a:gd name="T10" fmla="*/ 497 w 546"/>
                <a:gd name="T11" fmla="*/ 137 h 686"/>
                <a:gd name="T12" fmla="*/ 343 w 546"/>
                <a:gd name="T13" fmla="*/ 17 h 686"/>
                <a:gd name="T14" fmla="*/ 265 w 546"/>
                <a:gd name="T15" fmla="*/ 36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6" h="686">
                  <a:moveTo>
                    <a:pt x="265" y="36"/>
                  </a:moveTo>
                  <a:cubicBezTo>
                    <a:pt x="212" y="111"/>
                    <a:pt x="76" y="384"/>
                    <a:pt x="38" y="490"/>
                  </a:cubicBezTo>
                  <a:cubicBezTo>
                    <a:pt x="0" y="596"/>
                    <a:pt x="15" y="656"/>
                    <a:pt x="38" y="671"/>
                  </a:cubicBezTo>
                  <a:cubicBezTo>
                    <a:pt x="61" y="686"/>
                    <a:pt x="98" y="649"/>
                    <a:pt x="174" y="581"/>
                  </a:cubicBezTo>
                  <a:cubicBezTo>
                    <a:pt x="250" y="513"/>
                    <a:pt x="438" y="337"/>
                    <a:pt x="492" y="263"/>
                  </a:cubicBezTo>
                  <a:cubicBezTo>
                    <a:pt x="546" y="189"/>
                    <a:pt x="522" y="178"/>
                    <a:pt x="497" y="137"/>
                  </a:cubicBezTo>
                  <a:cubicBezTo>
                    <a:pt x="472" y="96"/>
                    <a:pt x="382" y="34"/>
                    <a:pt x="343" y="17"/>
                  </a:cubicBezTo>
                  <a:cubicBezTo>
                    <a:pt x="304" y="0"/>
                    <a:pt x="281" y="32"/>
                    <a:pt x="265" y="36"/>
                  </a:cubicBezTo>
                  <a:close/>
                </a:path>
              </a:pathLst>
            </a:custGeom>
            <a:solidFill>
              <a:schemeClr val="bg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40" name="Freeform 119"/>
            <p:cNvSpPr>
              <a:spLocks/>
            </p:cNvSpPr>
            <p:nvPr userDrawn="1"/>
          </p:nvSpPr>
          <p:spPr bwMode="auto">
            <a:xfrm>
              <a:off x="1655" y="799"/>
              <a:ext cx="182" cy="91"/>
            </a:xfrm>
            <a:custGeom>
              <a:avLst/>
              <a:gdLst>
                <a:gd name="T0" fmla="*/ 0 w 182"/>
                <a:gd name="T1" fmla="*/ 0 h 91"/>
                <a:gd name="T2" fmla="*/ 91 w 182"/>
                <a:gd name="T3" fmla="*/ 46 h 91"/>
                <a:gd name="T4" fmla="*/ 182 w 182"/>
                <a:gd name="T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91">
                  <a:moveTo>
                    <a:pt x="0" y="0"/>
                  </a:moveTo>
                  <a:cubicBezTo>
                    <a:pt x="30" y="15"/>
                    <a:pt x="61" y="31"/>
                    <a:pt x="91" y="46"/>
                  </a:cubicBezTo>
                  <a:cubicBezTo>
                    <a:pt x="121" y="61"/>
                    <a:pt x="151" y="76"/>
                    <a:pt x="182" y="91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41" name="Freeform 120"/>
            <p:cNvSpPr>
              <a:spLocks/>
            </p:cNvSpPr>
            <p:nvPr userDrawn="1"/>
          </p:nvSpPr>
          <p:spPr bwMode="auto">
            <a:xfrm>
              <a:off x="1610" y="890"/>
              <a:ext cx="181" cy="91"/>
            </a:xfrm>
            <a:custGeom>
              <a:avLst/>
              <a:gdLst>
                <a:gd name="T0" fmla="*/ 0 w 181"/>
                <a:gd name="T1" fmla="*/ 0 h 91"/>
                <a:gd name="T2" fmla="*/ 91 w 181"/>
                <a:gd name="T3" fmla="*/ 45 h 91"/>
                <a:gd name="T4" fmla="*/ 181 w 181"/>
                <a:gd name="T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91">
                  <a:moveTo>
                    <a:pt x="0" y="0"/>
                  </a:moveTo>
                  <a:cubicBezTo>
                    <a:pt x="30" y="15"/>
                    <a:pt x="61" y="30"/>
                    <a:pt x="91" y="45"/>
                  </a:cubicBezTo>
                  <a:cubicBezTo>
                    <a:pt x="121" y="60"/>
                    <a:pt x="151" y="75"/>
                    <a:pt x="181" y="91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2876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2019/8/28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4482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2019/8/28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5390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2019/8/28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4343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2019/8/28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1094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2019/8/28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8381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2019/8/28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0290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CE9A1-3D2C-41CC-9D4C-48F6C0D492B2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033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0568A-9A60-4960-8C4A-86A5F7305D30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289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FE29-B0F6-48D4-B431-BFC61C911908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738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85B9-88E8-47C5-AD41-A1CADBFE7043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048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6F17-7490-4877-BFBE-7A8AD0AE1211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646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E359-D4A6-43C1-8652-DA5DD8CD52E5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874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E2280-5B6B-4CA5-B1CC-1D292CB64D02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69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905A-BD7B-4E2A-9223-3979F133AC3E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290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85C1E-83D6-47F0-9545-4A55FB0085E1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28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51799-F34B-4198-ADD5-55A6737740C0}" type="slidenum">
              <a:rPr lang="ja-JP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93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BBEAD13-0566-4C6C-97E7-55F17F24B09F}" type="datetimeFigureOut">
              <a:rPr lang="zh-TW" altLang="en-US" smtClean="0"/>
              <a:t>2019/8/28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13088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91679" y="2221867"/>
            <a:ext cx="7439327" cy="1296144"/>
          </a:xfrm>
        </p:spPr>
        <p:txBody>
          <a:bodyPr>
            <a:normAutofit fontScale="92500"/>
          </a:bodyPr>
          <a:lstStyle/>
          <a:p>
            <a:pPr algn="ctr"/>
            <a:r>
              <a:rPr lang="en-US" altLang="zh-TW" sz="6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6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學年新生始業式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970308"/>
            <a:ext cx="1609206" cy="2935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843808" y="476672"/>
            <a:ext cx="5698926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靜修國小學務處</a:t>
            </a:r>
            <a:endParaRPr lang="zh-TW" altLang="en-US" sz="6600" dirty="0">
              <a:solidFill>
                <a:srgbClr val="C0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059832" y="3970308"/>
            <a:ext cx="5698926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家長座談會</a:t>
            </a:r>
            <a:endParaRPr lang="zh-TW" altLang="en-US" sz="6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91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7504" y="117693"/>
            <a:ext cx="903649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每日</a:t>
            </a:r>
            <a:r>
              <a:rPr lang="en-US" altLang="zh-TW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7:50</a:t>
            </a:r>
            <a:r>
              <a:rPr lang="zh-TW" altLang="en-US" sz="4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後即算</a:t>
            </a:r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遲到，</a:t>
            </a:r>
            <a:endParaRPr lang="en-US" altLang="zh-TW" sz="48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未完成請假程序即屬缺課，</a:t>
            </a:r>
            <a:endParaRPr lang="en-US" altLang="zh-TW" sz="48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一學年缺課連續</a:t>
            </a:r>
            <a:r>
              <a:rPr lang="en-US" altLang="zh-TW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天或達</a:t>
            </a:r>
            <a:r>
              <a:rPr lang="en-US" altLang="zh-TW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49</a:t>
            </a:r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小時，</a:t>
            </a:r>
            <a:endParaRPr lang="en-US" altLang="zh-TW" sz="48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即</a:t>
            </a:r>
            <a:r>
              <a:rPr lang="zh-TW" altLang="en-US" sz="4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屬中</a:t>
            </a:r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輟警察局</a:t>
            </a:r>
            <a:r>
              <a:rPr lang="zh-TW" altLang="en-US" sz="4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會介入尋找</a:t>
            </a:r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endParaRPr lang="en-US" altLang="zh-TW" sz="48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8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請假</a:t>
            </a:r>
            <a:r>
              <a:rPr lang="zh-TW" altLang="en-US" sz="4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專線</a:t>
            </a:r>
            <a:r>
              <a:rPr lang="en-US" altLang="zh-TW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en-US" altLang="zh-TW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04-8320341#</a:t>
            </a:r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教室分機</a:t>
            </a:r>
            <a:endParaRPr lang="en-US" altLang="zh-TW" sz="48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</a:t>
            </a:r>
            <a:r>
              <a:rPr lang="zh-TW" altLang="en-US" sz="4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班級任教師</a:t>
            </a:r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電話</a:t>
            </a:r>
            <a:endParaRPr lang="en-US" altLang="zh-TW" sz="48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19362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1126" t="27320" r="20600" b="13881"/>
          <a:stretch/>
        </p:blipFill>
        <p:spPr>
          <a:xfrm>
            <a:off x="647564" y="1628800"/>
            <a:ext cx="7848872" cy="494974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07504" y="332656"/>
            <a:ext cx="8956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請假超過三天以上者，除病假外請事先至</a:t>
            </a:r>
            <a:endParaRPr lang="en-US" altLang="zh-TW" sz="36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學務處領取個人假卡，填寫核章後送回備審</a:t>
            </a:r>
            <a:endParaRPr lang="zh-TW" altLang="en-US" sz="36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0374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6926" t="27320" r="19026" b="43281"/>
          <a:stretch/>
        </p:blipFill>
        <p:spPr>
          <a:xfrm>
            <a:off x="132293" y="2852936"/>
            <a:ext cx="8784976" cy="252028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07504" y="332656"/>
            <a:ext cx="895629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到校後臨時請假或提早返家者，請至學務處</a:t>
            </a:r>
            <a:endParaRPr lang="en-US" altLang="zh-TW" sz="36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領取外出請假單，經導師及家長簽單後送警</a:t>
            </a:r>
            <a:endParaRPr lang="en-US" altLang="zh-TW" sz="36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衛室備查，方可外出</a:t>
            </a:r>
            <a:endParaRPr lang="zh-TW" altLang="en-US" sz="36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4904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4427" t="27058" r="23901" b="17324"/>
          <a:stretch/>
        </p:blipFill>
        <p:spPr>
          <a:xfrm>
            <a:off x="107503" y="116632"/>
            <a:ext cx="8884231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75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520" y="548680"/>
            <a:ext cx="878497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校園安全導護生登記制度</a:t>
            </a:r>
            <a:endParaRPr lang="en-US" altLang="zh-TW" sz="48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走廊穿堂上奔跑、嬉戲</a:t>
            </a:r>
            <a:endParaRPr lang="en-US" altLang="zh-TW" sz="48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未依規定穿著學校制服</a:t>
            </a:r>
            <a:endParaRPr lang="en-US" altLang="zh-TW" sz="48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8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接獲反省通知單者，須於三日內的課間時間</a:t>
            </a:r>
            <a:r>
              <a:rPr lang="en-US" altLang="zh-TW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10:10-10:30</a:t>
            </a:r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持單至學</a:t>
            </a:r>
            <a:r>
              <a:rPr lang="zh-TW" altLang="en-US" sz="4800" b="1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務處反</a:t>
            </a:r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思</a:t>
            </a:r>
            <a:endParaRPr lang="en-US" altLang="zh-TW" sz="48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4582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" b="46043"/>
          <a:stretch/>
        </p:blipFill>
        <p:spPr>
          <a:xfrm>
            <a:off x="107503" y="28631"/>
            <a:ext cx="4104457" cy="664072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6" t="61822" r="32817" b="5919"/>
          <a:stretch/>
        </p:blipFill>
        <p:spPr>
          <a:xfrm>
            <a:off x="4589510" y="1340767"/>
            <a:ext cx="4302970" cy="539154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" t="53619" r="3563" b="38871"/>
          <a:stretch/>
        </p:blipFill>
        <p:spPr>
          <a:xfrm>
            <a:off x="4355976" y="260648"/>
            <a:ext cx="4649007" cy="87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40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友善校園週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476672"/>
            <a:ext cx="8335838" cy="4351338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防制學生藥物濫用</a:t>
            </a:r>
            <a:endParaRPr lang="en-US" altLang="zh-TW" sz="40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防制校園霸凌</a:t>
            </a:r>
            <a:endParaRPr lang="en-US" altLang="zh-TW" sz="40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杜絕復仇</a:t>
            </a:r>
            <a:r>
              <a:rPr lang="zh-TW" altLang="en-US" sz="4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式</a:t>
            </a:r>
            <a:r>
              <a:rPr lang="zh-TW" altLang="en-US" sz="4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色情</a:t>
            </a:r>
            <a:endParaRPr lang="en-US" altLang="zh-TW" sz="40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校園親密關係暴力事件防制處理</a:t>
            </a:r>
            <a:endParaRPr lang="en-US" altLang="zh-TW" sz="40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了解與尊重身心障礙</a:t>
            </a:r>
            <a:r>
              <a:rPr lang="zh-TW" altLang="en-US" sz="4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者</a:t>
            </a:r>
          </a:p>
        </p:txBody>
      </p:sp>
    </p:spTree>
    <p:extLst>
      <p:ext uri="{BB962C8B-B14F-4D97-AF65-F5344CB8AC3E}">
        <p14:creationId xmlns:p14="http://schemas.microsoft.com/office/powerpoint/2010/main" val="221919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58" y="365126"/>
            <a:ext cx="4190426" cy="64928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64" y="260648"/>
            <a:ext cx="4362739" cy="65441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7256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 t="11293" r="64451" b="76111"/>
          <a:stretch/>
        </p:blipFill>
        <p:spPr>
          <a:xfrm>
            <a:off x="0" y="55785"/>
            <a:ext cx="2910469" cy="1661532"/>
          </a:xfrm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" t="34315" b="24357"/>
          <a:stretch/>
        </p:blipFill>
        <p:spPr>
          <a:xfrm>
            <a:off x="683568" y="1988839"/>
            <a:ext cx="7776864" cy="4811397"/>
          </a:xfrm>
          <a:prstGeom prst="rect">
            <a:avLst/>
          </a:prstGeom>
        </p:spPr>
      </p:pic>
      <p:pic>
        <p:nvPicPr>
          <p:cNvPr id="6" name="內容版面配置區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0" t="8711" b="65452"/>
          <a:stretch/>
        </p:blipFill>
        <p:spPr>
          <a:xfrm rot="737087">
            <a:off x="6948263" y="386280"/>
            <a:ext cx="1997257" cy="12961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內容版面配置區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" t="76064" r="11493" b="4648"/>
          <a:stretch/>
        </p:blipFill>
        <p:spPr>
          <a:xfrm>
            <a:off x="2890116" y="64446"/>
            <a:ext cx="3847171" cy="163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9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" y="910469"/>
            <a:ext cx="4248472" cy="5947531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832" y="116631"/>
            <a:ext cx="4495664" cy="640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3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417" t="13680" r="4492" b="6887"/>
          <a:stretch/>
        </p:blipFill>
        <p:spPr>
          <a:xfrm>
            <a:off x="1331640" y="908720"/>
            <a:ext cx="6264696" cy="4929598"/>
          </a:xfrm>
          <a:prstGeom prst="rect">
            <a:avLst/>
          </a:prstGeom>
        </p:spPr>
      </p:pic>
      <p:sp>
        <p:nvSpPr>
          <p:cNvPr id="6" name="橢圓形圖說文字 5"/>
          <p:cNvSpPr/>
          <p:nvPr/>
        </p:nvSpPr>
        <p:spPr>
          <a:xfrm>
            <a:off x="1763688" y="6021288"/>
            <a:ext cx="2952328" cy="687026"/>
          </a:xfrm>
          <a:prstGeom prst="wedgeEllipseCallout">
            <a:avLst>
              <a:gd name="adj1" fmla="val 31331"/>
              <a:gd name="adj2" fmla="val -18991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靜修路</a:t>
            </a:r>
            <a:r>
              <a:rPr lang="en-US" altLang="zh-TW" dirty="0" smtClean="0"/>
              <a:t>(</a:t>
            </a:r>
            <a:r>
              <a:rPr lang="zh-TW" altLang="en-US" dirty="0" smtClean="0"/>
              <a:t>南大門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7" name="橢圓形圖說文字 6"/>
          <p:cNvSpPr/>
          <p:nvPr/>
        </p:nvSpPr>
        <p:spPr>
          <a:xfrm>
            <a:off x="5292080" y="6021288"/>
            <a:ext cx="2952328" cy="687026"/>
          </a:xfrm>
          <a:prstGeom prst="wedgeEllipseCallout">
            <a:avLst>
              <a:gd name="adj1" fmla="val -20425"/>
              <a:gd name="adj2" fmla="val -13913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靜修路</a:t>
            </a:r>
            <a:r>
              <a:rPr lang="en-US" altLang="zh-TW" dirty="0" smtClean="0"/>
              <a:t>(</a:t>
            </a:r>
            <a:r>
              <a:rPr lang="zh-TW" altLang="en-US" dirty="0" smtClean="0"/>
              <a:t>幼兒園側門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8" name="橢圓形圖說文字 7"/>
          <p:cNvSpPr/>
          <p:nvPr/>
        </p:nvSpPr>
        <p:spPr>
          <a:xfrm>
            <a:off x="287524" y="38724"/>
            <a:ext cx="2952328" cy="687026"/>
          </a:xfrm>
          <a:prstGeom prst="wedgeEllipseCallout">
            <a:avLst>
              <a:gd name="adj1" fmla="val 28071"/>
              <a:gd name="adj2" fmla="val 22863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南平街</a:t>
            </a:r>
            <a:r>
              <a:rPr lang="en-US" altLang="zh-TW" dirty="0" smtClean="0"/>
              <a:t>(</a:t>
            </a:r>
            <a:r>
              <a:rPr lang="zh-TW" altLang="en-US" dirty="0" smtClean="0"/>
              <a:t>北側門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9" name="橢圓形圖說文字 8"/>
          <p:cNvSpPr/>
          <p:nvPr/>
        </p:nvSpPr>
        <p:spPr>
          <a:xfrm>
            <a:off x="3491880" y="38724"/>
            <a:ext cx="2952328" cy="687026"/>
          </a:xfrm>
          <a:prstGeom prst="wedgeEllipseCallout">
            <a:avLst>
              <a:gd name="adj1" fmla="val -37542"/>
              <a:gd name="adj2" fmla="val 21112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南平街</a:t>
            </a:r>
            <a:r>
              <a:rPr lang="en-US" altLang="zh-TW" dirty="0" smtClean="0"/>
              <a:t>(</a:t>
            </a:r>
            <a:r>
              <a:rPr lang="zh-TW" altLang="en-US" dirty="0" smtClean="0"/>
              <a:t>北大門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7092280" y="4135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/>
              <a:t>靜修生教組宣導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527757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6"/>
            <a:ext cx="9120438" cy="6446459"/>
          </a:xfrm>
        </p:spPr>
      </p:pic>
    </p:spTree>
    <p:extLst>
      <p:ext uri="{BB962C8B-B14F-4D97-AF65-F5344CB8AC3E}">
        <p14:creationId xmlns:p14="http://schemas.microsoft.com/office/powerpoint/2010/main" val="400034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8604448" cy="6453336"/>
          </a:xfrm>
        </p:spPr>
      </p:pic>
    </p:spTree>
    <p:extLst>
      <p:ext uri="{BB962C8B-B14F-4D97-AF65-F5344CB8AC3E}">
        <p14:creationId xmlns:p14="http://schemas.microsoft.com/office/powerpoint/2010/main" val="360377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0"/>
            <a:ext cx="7573445" cy="6741368"/>
          </a:xfrm>
        </p:spPr>
      </p:pic>
    </p:spTree>
    <p:extLst>
      <p:ext uri="{BB962C8B-B14F-4D97-AF65-F5344CB8AC3E}">
        <p14:creationId xmlns:p14="http://schemas.microsoft.com/office/powerpoint/2010/main" val="33322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0"/>
            <a:ext cx="6768752" cy="6768752"/>
          </a:xfrm>
        </p:spPr>
      </p:pic>
    </p:spTree>
    <p:extLst>
      <p:ext uri="{BB962C8B-B14F-4D97-AF65-F5344CB8AC3E}">
        <p14:creationId xmlns:p14="http://schemas.microsoft.com/office/powerpoint/2010/main" val="101546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676894" cy="6192688"/>
          </a:xfrm>
        </p:spPr>
      </p:pic>
    </p:spTree>
    <p:extLst>
      <p:ext uri="{BB962C8B-B14F-4D97-AF65-F5344CB8AC3E}">
        <p14:creationId xmlns:p14="http://schemas.microsoft.com/office/powerpoint/2010/main" val="391591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412776"/>
            <a:ext cx="3705712" cy="5247025"/>
          </a:xfr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357" y="188640"/>
            <a:ext cx="5095123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1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6632"/>
            <a:ext cx="4535068" cy="640871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07504" y="1988840"/>
            <a:ext cx="44644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全民國防教育</a:t>
            </a:r>
            <a:r>
              <a:rPr lang="zh-TW" altLang="en-US" sz="46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日</a:t>
            </a:r>
            <a:endParaRPr lang="en-US" altLang="zh-TW" sz="46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en-US" altLang="zh-TW" sz="46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sz="46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46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46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日</a:t>
            </a:r>
            <a:endParaRPr lang="en-US" altLang="zh-TW" sz="46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6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愛，從了解開始</a:t>
            </a:r>
            <a:endParaRPr lang="zh-TW" altLang="en-US" sz="46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160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/>
              <a:t>靜修衛生組宣導</a:t>
            </a:r>
            <a:endParaRPr lang="zh-TW" altLang="en-US" b="1" dirty="0"/>
          </a:p>
        </p:txBody>
      </p:sp>
      <p:sp>
        <p:nvSpPr>
          <p:cNvPr id="3" name="矩形 2"/>
          <p:cNvSpPr/>
          <p:nvPr/>
        </p:nvSpPr>
        <p:spPr>
          <a:xfrm>
            <a:off x="179512" y="764704"/>
            <a:ext cx="87849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關於午餐、餐具的說明，</a:t>
            </a:r>
            <a:r>
              <a:rPr lang="zh-TW" altLang="en-US" sz="3200" b="1" i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小一新生及轉學生的家長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請留意！</a:t>
            </a:r>
            <a:endParaRPr lang="zh-TW" altLang="en-US" sz="3200" b="1" dirty="0">
              <a:solidFill>
                <a:srgbClr val="20202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+mj-lt"/>
              <a:buAutoNum type="arabicPeriod"/>
            </a:pPr>
            <a:r>
              <a:rPr lang="zh-TW" altLang="en-US" sz="3200" b="1" dirty="0">
                <a:solidFill>
                  <a:srgbClr val="233D5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請自備餐具：大碗、小碗、湯匙或筷子、餐袋。</a:t>
            </a:r>
          </a:p>
          <a:p>
            <a:pPr>
              <a:buFont typeface="+mj-lt"/>
              <a:buAutoNum type="arabicPeriod"/>
            </a:pPr>
            <a:r>
              <a:rPr lang="zh-TW" altLang="en-US" sz="3200" b="1" dirty="0">
                <a:solidFill>
                  <a:srgbClr val="233D5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餐具以不易打破為原則（盡量以不锈鋼材質為主</a:t>
            </a:r>
            <a:r>
              <a:rPr lang="en-US" altLang="zh-TW" sz="3200" b="1" dirty="0">
                <a:solidFill>
                  <a:srgbClr val="233D5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b="1" dirty="0">
                <a:solidFill>
                  <a:srgbClr val="233D5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，以上物品請註明班級、姓名或學號。</a:t>
            </a:r>
          </a:p>
          <a:p>
            <a:pPr>
              <a:buFont typeface="+mj-lt"/>
              <a:buAutoNum type="arabicPeriod"/>
            </a:pPr>
            <a:r>
              <a:rPr lang="zh-TW" altLang="en-US" sz="3200" b="1" dirty="0">
                <a:solidFill>
                  <a:srgbClr val="233D5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小一新生</a:t>
            </a:r>
            <a:r>
              <a:rPr lang="en-US" altLang="zh-TW" sz="3200" b="1" dirty="0">
                <a:solidFill>
                  <a:srgbClr val="233D5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3200" b="1" dirty="0">
                <a:solidFill>
                  <a:srgbClr val="233D5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月份供應便當餐盒和</a:t>
            </a:r>
            <a:r>
              <a:rPr lang="en-US" altLang="zh-TW" sz="3200" b="1" dirty="0">
                <a:solidFill>
                  <a:srgbClr val="233D5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200" b="1" dirty="0">
                <a:solidFill>
                  <a:srgbClr val="233D5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桶湯，</a:t>
            </a:r>
            <a:r>
              <a:rPr lang="en-US" altLang="zh-TW" sz="3200" b="1" dirty="0">
                <a:solidFill>
                  <a:srgbClr val="233D5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3200" b="1" dirty="0">
                <a:solidFill>
                  <a:srgbClr val="233D5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月份起開始供應合菜。</a:t>
            </a:r>
          </a:p>
          <a:p>
            <a:pPr>
              <a:buFont typeface="+mj-lt"/>
              <a:buAutoNum type="arabicPeriod"/>
            </a:pPr>
            <a:r>
              <a:rPr lang="zh-TW" altLang="en-US" sz="3200" b="1" dirty="0">
                <a:solidFill>
                  <a:srgbClr val="233D5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供應便當餐盒期間，請孩子自行帶小碗，以方便盛湯。</a:t>
            </a:r>
          </a:p>
          <a:p>
            <a:pPr>
              <a:buFont typeface="+mj-lt"/>
              <a:buAutoNum type="arabicPeriod"/>
            </a:pPr>
            <a:r>
              <a:rPr lang="zh-TW" altLang="en-US" sz="3200" b="1" dirty="0">
                <a:solidFill>
                  <a:srgbClr val="233D5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二至六年級全部供應合菜。</a:t>
            </a:r>
            <a:endParaRPr lang="zh-TW" altLang="en-US" sz="3200" b="1" i="0" dirty="0">
              <a:solidFill>
                <a:srgbClr val="233D5E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653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99720"/>
            <a:ext cx="4229959" cy="59976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6632"/>
            <a:ext cx="4427984" cy="5976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556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8568952" cy="5184576"/>
          </a:xfrm>
        </p:spPr>
      </p:pic>
      <p:sp>
        <p:nvSpPr>
          <p:cNvPr id="2" name="文字方塊 1"/>
          <p:cNvSpPr txBox="1"/>
          <p:nvPr/>
        </p:nvSpPr>
        <p:spPr>
          <a:xfrm>
            <a:off x="539552" y="5589240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愛地球請選擇擔任能源</a:t>
            </a:r>
            <a:r>
              <a:rPr lang="zh-TW" altLang="en-US" sz="3600" b="1" dirty="0" smtClean="0">
                <a:solidFill>
                  <a:schemeClr val="bg1"/>
                </a:solidFill>
                <a:latin typeface="王漢宗中明體破音一" panose="040B0700000000000000" pitchFamily="82" charset="-120"/>
                <a:ea typeface="王漢宗中明體破音一" panose="040B0700000000000000" pitchFamily="82" charset="-120"/>
              </a:rPr>
              <a:t>股長</a:t>
            </a:r>
            <a:endParaRPr lang="zh-TW" altLang="en-US" sz="3600" b="1" dirty="0">
              <a:solidFill>
                <a:schemeClr val="bg1"/>
              </a:solidFill>
              <a:latin typeface="王漢宗中明體破音一" panose="040B0700000000000000" pitchFamily="82" charset="-120"/>
              <a:ea typeface="王漢宗中明體破音一" panose="040B07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113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84501" cy="6813376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FE29-B0F6-48D4-B431-BFC61C911908}" type="slidenum">
              <a:rPr lang="ja-JP" altLang="en-US" smtClean="0">
                <a:solidFill>
                  <a:srgbClr val="000000"/>
                </a:solidFill>
              </a:rPr>
              <a:pPr/>
              <a:t>3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45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8769" cy="4437112"/>
          </a:xfrm>
        </p:spPr>
      </p:pic>
      <p:sp>
        <p:nvSpPr>
          <p:cNvPr id="3" name="文字方塊 2"/>
          <p:cNvSpPr txBox="1"/>
          <p:nvPr/>
        </p:nvSpPr>
        <p:spPr>
          <a:xfrm>
            <a:off x="251520" y="4581128"/>
            <a:ext cx="87129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回收時間</a:t>
            </a:r>
            <a:r>
              <a:rPr lang="en-US" altLang="zh-TW" sz="44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:</a:t>
            </a:r>
            <a:r>
              <a:rPr lang="zh-TW" altLang="en-US" sz="44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每節下課</a:t>
            </a:r>
            <a:endParaRPr lang="en-US" altLang="zh-TW" sz="4400" b="1" dirty="0" smtClean="0">
              <a:solidFill>
                <a:schemeClr val="bg1"/>
              </a:solidFill>
              <a:latin typeface="王漢宗中明體注音" panose="040B0700000000000000" pitchFamily="82" charset="-120"/>
              <a:ea typeface="王漢宗中明體注音" panose="040B0700000000000000" pitchFamily="82" charset="-120"/>
            </a:endParaRPr>
          </a:p>
          <a:p>
            <a:r>
              <a:rPr lang="zh-TW" altLang="en-US" sz="44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回收項目</a:t>
            </a:r>
            <a:r>
              <a:rPr lang="en-US" altLang="zh-TW" sz="44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:</a:t>
            </a:r>
            <a:r>
              <a:rPr lang="zh-TW" altLang="en-US" sz="44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光碟、電池</a:t>
            </a:r>
            <a:endParaRPr lang="en-US" altLang="zh-TW" sz="4400" b="1" dirty="0" smtClean="0">
              <a:solidFill>
                <a:schemeClr val="bg1"/>
              </a:solidFill>
              <a:latin typeface="王漢宗中明體注音" panose="040B0700000000000000" pitchFamily="82" charset="-120"/>
              <a:ea typeface="王漢宗中明體注音" panose="040B0700000000000000" pitchFamily="82" charset="-120"/>
            </a:endParaRPr>
          </a:p>
          <a:p>
            <a:r>
              <a:rPr lang="zh-TW" altLang="en-US" sz="44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回收地點</a:t>
            </a:r>
            <a:r>
              <a:rPr lang="en-US" altLang="zh-TW" sz="44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:</a:t>
            </a:r>
            <a:r>
              <a:rPr lang="zh-TW" altLang="en-US" sz="44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學務</a:t>
            </a:r>
            <a:r>
              <a:rPr lang="zh-TW" altLang="en-US" sz="4400" b="1" dirty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處</a:t>
            </a:r>
          </a:p>
        </p:txBody>
      </p:sp>
    </p:spTree>
    <p:extLst>
      <p:ext uri="{BB962C8B-B14F-4D97-AF65-F5344CB8AC3E}">
        <p14:creationId xmlns:p14="http://schemas.microsoft.com/office/powerpoint/2010/main" val="90131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0" y="116632"/>
            <a:ext cx="9142004" cy="4497271"/>
          </a:xfrm>
        </p:spPr>
      </p:pic>
      <p:sp>
        <p:nvSpPr>
          <p:cNvPr id="2" name="文字方塊 1"/>
          <p:cNvSpPr txBox="1"/>
          <p:nvPr/>
        </p:nvSpPr>
        <p:spPr>
          <a:xfrm>
            <a:off x="235170" y="4725144"/>
            <a:ext cx="8953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回收時間</a:t>
            </a:r>
            <a:r>
              <a:rPr lang="en-US" altLang="zh-TW" sz="40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:</a:t>
            </a:r>
            <a:r>
              <a:rPr lang="zh-TW" altLang="en-US" sz="40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每周五</a:t>
            </a:r>
            <a:r>
              <a:rPr lang="en-US" altLang="zh-TW" sz="40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10:10-10:30</a:t>
            </a:r>
          </a:p>
          <a:p>
            <a:r>
              <a:rPr lang="zh-TW" altLang="en-US" sz="40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回收總類</a:t>
            </a:r>
            <a:r>
              <a:rPr lang="en-US" altLang="zh-TW" sz="40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:</a:t>
            </a:r>
            <a:r>
              <a:rPr lang="zh-TW" altLang="en-US" sz="4000" b="1" dirty="0" smtClean="0">
                <a:solidFill>
                  <a:schemeClr val="bg1"/>
                </a:solidFill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紙類、瓶瓶罐罐</a:t>
            </a:r>
            <a:endParaRPr lang="zh-TW" altLang="en-US" sz="4000" b="1" dirty="0">
              <a:solidFill>
                <a:schemeClr val="bg1"/>
              </a:solidFill>
              <a:latin typeface="王漢宗中明體注音" panose="040B0700000000000000" pitchFamily="82" charset="-120"/>
              <a:ea typeface="王漢宗中明體注音" panose="040B07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090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97"/>
            <a:ext cx="4499991" cy="6334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287" y="20797"/>
            <a:ext cx="4296209" cy="6334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903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4704"/>
            <a:ext cx="8760974" cy="5256584"/>
          </a:xfrm>
        </p:spPr>
      </p:pic>
    </p:spTree>
    <p:extLst>
      <p:ext uri="{BB962C8B-B14F-4D97-AF65-F5344CB8AC3E}">
        <p14:creationId xmlns:p14="http://schemas.microsoft.com/office/powerpoint/2010/main" val="202350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5" b="10816"/>
          <a:stretch/>
        </p:blipFill>
        <p:spPr>
          <a:xfrm>
            <a:off x="34754" y="908720"/>
            <a:ext cx="9109246" cy="4839630"/>
          </a:xfrm>
        </p:spPr>
      </p:pic>
    </p:spTree>
    <p:extLst>
      <p:ext uri="{BB962C8B-B14F-4D97-AF65-F5344CB8AC3E}">
        <p14:creationId xmlns:p14="http://schemas.microsoft.com/office/powerpoint/2010/main" val="423004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8705493" cy="4968552"/>
          </a:xfrm>
        </p:spPr>
      </p:pic>
    </p:spTree>
    <p:extLst>
      <p:ext uri="{BB962C8B-B14F-4D97-AF65-F5344CB8AC3E}">
        <p14:creationId xmlns:p14="http://schemas.microsoft.com/office/powerpoint/2010/main" val="78232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4752528" cy="6823617"/>
          </a:xfrm>
        </p:spPr>
      </p:pic>
    </p:spTree>
    <p:extLst>
      <p:ext uri="{BB962C8B-B14F-4D97-AF65-F5344CB8AC3E}">
        <p14:creationId xmlns:p14="http://schemas.microsoft.com/office/powerpoint/2010/main" val="335023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8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國民體育日</a:t>
            </a:r>
            <a:r>
              <a:rPr lang="zh-TW" altLang="en-US" sz="7200" dirty="0" smtClean="0">
                <a:solidFill>
                  <a:srgbClr val="C00000"/>
                </a:solidFill>
              </a:rPr>
              <a:t/>
            </a:r>
            <a:br>
              <a:rPr lang="zh-TW" altLang="en-US" sz="7200" dirty="0" smtClean="0">
                <a:solidFill>
                  <a:srgbClr val="C00000"/>
                </a:solidFill>
              </a:rPr>
            </a:br>
            <a:endParaRPr lang="zh-TW" altLang="en-US" sz="7200" dirty="0">
              <a:solidFill>
                <a:srgbClr val="C0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672" y="3861048"/>
            <a:ext cx="6400800" cy="1752600"/>
          </a:xfrm>
        </p:spPr>
        <p:txBody>
          <a:bodyPr/>
          <a:lstStyle/>
          <a:p>
            <a:pPr algn="ctr"/>
            <a:r>
              <a:rPr lang="zh-TW" altLang="en-US" sz="6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九月九日</a:t>
            </a:r>
            <a:endParaRPr lang="ja-JP" altLang="en-US" sz="6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BA607446-F1FD-4D07-BB41-A15C2A4DFC59}" type="slidenum">
              <a:rPr lang="ja-JP" altLang="en-US">
                <a:solidFill>
                  <a:srgbClr val="000000"/>
                </a:solidFill>
              </a:rPr>
              <a:pPr/>
              <a:t>37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0" y="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/>
              <a:t>靜修體育組宣導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62986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sz="9600" dirty="0" smtClean="0">
                <a:solidFill>
                  <a:srgbClr val="C0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SH150</a:t>
            </a:r>
            <a:r>
              <a:rPr lang="zh-TW" altLang="en-US" sz="9600" dirty="0" smtClean="0">
                <a:solidFill>
                  <a:srgbClr val="C00000"/>
                </a:solidFill>
              </a:rPr>
              <a:t/>
            </a:r>
            <a:br>
              <a:rPr lang="zh-TW" altLang="en-US" sz="9600" dirty="0" smtClean="0">
                <a:solidFill>
                  <a:srgbClr val="C00000"/>
                </a:solidFill>
              </a:rPr>
            </a:br>
            <a:endParaRPr lang="zh-TW" altLang="en-US" sz="9600" dirty="0">
              <a:solidFill>
                <a:srgbClr val="C0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672" y="3861048"/>
            <a:ext cx="6400800" cy="1752600"/>
          </a:xfrm>
        </p:spPr>
        <p:txBody>
          <a:bodyPr/>
          <a:lstStyle/>
          <a:p>
            <a:pPr algn="ctr"/>
            <a:r>
              <a:rPr lang="zh-TW" altLang="en-US" sz="6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增強體適能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BA607446-F1FD-4D07-BB41-A15C2A4DFC59}" type="slidenum">
              <a:rPr lang="ja-JP" altLang="en-US">
                <a:solidFill>
                  <a:srgbClr val="000000"/>
                </a:solidFill>
              </a:rPr>
              <a:pPr/>
              <a:t>38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860"/>
            <a:ext cx="8784976" cy="661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4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6915" t="25710" r="16724" b="24824"/>
          <a:stretch/>
        </p:blipFill>
        <p:spPr>
          <a:xfrm>
            <a:off x="107505" y="548680"/>
            <a:ext cx="8856984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997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732"/>
            <a:ext cx="4329009" cy="6525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8640"/>
            <a:ext cx="4167922" cy="6597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1764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2029"/>
            <a:ext cx="4752528" cy="672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8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0"/>
            <a:ext cx="4968552" cy="6837457"/>
          </a:xfrm>
        </p:spPr>
      </p:pic>
      <p:sp>
        <p:nvSpPr>
          <p:cNvPr id="5" name="文字方塊 4"/>
          <p:cNvSpPr txBox="1"/>
          <p:nvPr/>
        </p:nvSpPr>
        <p:spPr>
          <a:xfrm>
            <a:off x="107504" y="5973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/>
              <a:t>靜修訓育組宣導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58712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88640"/>
            <a:ext cx="8998303" cy="6336704"/>
          </a:xfrm>
        </p:spPr>
      </p:pic>
    </p:spTree>
    <p:extLst>
      <p:ext uri="{BB962C8B-B14F-4D97-AF65-F5344CB8AC3E}">
        <p14:creationId xmlns:p14="http://schemas.microsoft.com/office/powerpoint/2010/main" val="166998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Google 雲端硬碟\桌面\品格\5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FE29-B0F6-48D4-B431-BFC61C911908}" type="slidenum">
              <a:rPr lang="ja-JP" altLang="en-US" smtClean="0">
                <a:solidFill>
                  <a:srgbClr val="000000"/>
                </a:solidFill>
              </a:rPr>
              <a:pPr/>
              <a:t>44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90364" y="5052801"/>
            <a:ext cx="8953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靜修好兒童</a:t>
            </a:r>
            <a:endParaRPr lang="en-US" altLang="zh-TW" sz="4000" dirty="0" smtClean="0">
              <a:latin typeface="王漢宗中明體注音" panose="040B0700000000000000" pitchFamily="82" charset="-120"/>
              <a:ea typeface="王漢宗中明體注音" panose="040B0700000000000000" pitchFamily="82" charset="-120"/>
            </a:endParaRPr>
          </a:p>
          <a:p>
            <a:r>
              <a:rPr lang="zh-TW" altLang="en-US" sz="4000" dirty="0" smtClean="0">
                <a:latin typeface="王漢宗中明體注音" panose="040B0700000000000000" pitchFamily="82" charset="-120"/>
                <a:ea typeface="王漢宗中明體注音" panose="040B0700000000000000" pitchFamily="82" charset="-120"/>
              </a:rPr>
              <a:t>常說請、謝謝、對不起</a:t>
            </a:r>
            <a:endParaRPr lang="zh-TW" altLang="en-US" sz="4000" dirty="0">
              <a:latin typeface="王漢宗中明體注音" panose="040B0700000000000000" pitchFamily="82" charset="-120"/>
              <a:ea typeface="王漢宗中明體注音" panose="040B07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74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2004590-83621-3-embed-emb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649796" y="4797152"/>
            <a:ext cx="7772400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zh-TW" altLang="en-AU" sz="4400" b="1" dirty="0">
                <a:solidFill>
                  <a:srgbClr val="000099"/>
                </a:solidFill>
                <a:latin typeface="華康海報體W9(P)"/>
                <a:ea typeface="華康海報體W9(P)"/>
                <a:cs typeface="華康海報體W9(P)"/>
              </a:rPr>
              <a:t>良好品格表現出的行為</a:t>
            </a:r>
            <a:br>
              <a:rPr kumimoji="0" lang="zh-TW" altLang="en-AU" sz="4400" b="1" dirty="0">
                <a:solidFill>
                  <a:srgbClr val="000099"/>
                </a:solidFill>
                <a:latin typeface="華康海報體W9(P)"/>
                <a:ea typeface="華康海報體W9(P)"/>
                <a:cs typeface="華康海報體W9(P)"/>
              </a:rPr>
            </a:br>
            <a:r>
              <a:rPr kumimoji="0" lang="zh-TW" altLang="en-AU" sz="6000" b="1" dirty="0" smtClean="0">
                <a:solidFill>
                  <a:srgbClr val="CC3300"/>
                </a:solidFill>
                <a:latin typeface="華康海報體W9(P)"/>
                <a:ea typeface="華康海報體W9(P)"/>
                <a:cs typeface="華康海報體W9(P)"/>
              </a:rPr>
              <a:t>可靠</a:t>
            </a:r>
            <a:r>
              <a:rPr kumimoji="0" lang="zh-TW" altLang="en-US" sz="6000" b="1" dirty="0" smtClean="0">
                <a:solidFill>
                  <a:srgbClr val="CC3300"/>
                </a:solidFill>
                <a:latin typeface="華康海報體W9(P)"/>
                <a:ea typeface="華康海報體W9(P)"/>
                <a:cs typeface="華康海報體W9(P)"/>
              </a:rPr>
              <a:t>、專注</a:t>
            </a:r>
            <a:endParaRPr kumimoji="0" lang="zh-TW" altLang="en-AU" sz="6000" b="1" dirty="0">
              <a:solidFill>
                <a:srgbClr val="CC3300"/>
              </a:solidFill>
              <a:latin typeface="華康海報體W9(P)"/>
              <a:ea typeface="華康海報體W9(P)"/>
              <a:cs typeface="華康海報體W9(P)"/>
            </a:endParaRPr>
          </a:p>
        </p:txBody>
      </p:sp>
    </p:spTree>
    <p:extLst>
      <p:ext uri="{BB962C8B-B14F-4D97-AF65-F5344CB8AC3E}">
        <p14:creationId xmlns:p14="http://schemas.microsoft.com/office/powerpoint/2010/main" val="169622953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450508" cy="1143000"/>
          </a:xfrm>
        </p:spPr>
        <p:txBody>
          <a:bodyPr/>
          <a:lstStyle/>
          <a:p>
            <a:r>
              <a:rPr lang="zh-TW" altLang="zh-TW" sz="5400" dirty="0">
                <a:solidFill>
                  <a:schemeClr val="accent6"/>
                </a:solidFill>
                <a:latin typeface="文鼎ＰＬ中楷" pitchFamily="49" charset="-120"/>
                <a:ea typeface="文鼎ＰＬ中楷" pitchFamily="49" charset="-120"/>
              </a:rPr>
              <a:t>講話有禮貌 讓人多歡喜</a:t>
            </a:r>
            <a:endParaRPr lang="zh-TW" altLang="en-US" sz="5400" dirty="0">
              <a:solidFill>
                <a:schemeClr val="accent6"/>
              </a:solidFill>
              <a:latin typeface="文鼎ＰＬ中楷" pitchFamily="49" charset="-120"/>
              <a:ea typeface="文鼎ＰＬ中楷" pitchFamily="49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2051720" y="2924944"/>
            <a:ext cx="6406480" cy="3171056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FE29-B0F6-48D4-B431-BFC61C911908}" type="slidenum">
              <a:rPr lang="ja-JP" altLang="en-US" smtClean="0">
                <a:solidFill>
                  <a:srgbClr val="000000"/>
                </a:solidFill>
              </a:rPr>
              <a:pPr/>
              <a:t>46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1027" name="Picture 3" descr="C:\Program Files\Microsoft Office\MEDIA\CAGCAT10\j0157763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4" y="1988840"/>
            <a:ext cx="6154613" cy="42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5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640" y="2204864"/>
            <a:ext cx="7126287" cy="1470025"/>
          </a:xfrm>
        </p:spPr>
        <p:txBody>
          <a:bodyPr>
            <a:normAutofit fontScale="90000"/>
          </a:bodyPr>
          <a:lstStyle/>
          <a:p>
            <a:r>
              <a:rPr lang="zh-TW" altLang="en-US" sz="6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靜修國小關心您</a:t>
            </a:r>
            <a:r>
              <a:rPr lang="en-US" altLang="zh-TW" sz="6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dirty="0" smtClean="0">
                <a:solidFill>
                  <a:srgbClr val="C00000"/>
                </a:solidFill>
              </a:rPr>
              <a:t/>
            </a:r>
            <a:br>
              <a:rPr lang="zh-TW" altLang="en-US" sz="6600" dirty="0" smtClean="0">
                <a:solidFill>
                  <a:srgbClr val="C00000"/>
                </a:solidFill>
              </a:rPr>
            </a:br>
            <a:endParaRPr lang="zh-TW" altLang="en-US" sz="6600" dirty="0">
              <a:solidFill>
                <a:srgbClr val="C0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672" y="3861048"/>
            <a:ext cx="6400800" cy="1752600"/>
          </a:xfrm>
        </p:spPr>
        <p:txBody>
          <a:bodyPr/>
          <a:lstStyle/>
          <a:p>
            <a:pPr algn="ctr"/>
            <a:endParaRPr lang="zh-TW" altLang="en-US" sz="6600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altLang="ja-JP" dirty="0">
              <a:solidFill>
                <a:srgbClr val="0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785644"/>
            <a:ext cx="280831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0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-13191" y="1052736"/>
            <a:ext cx="8975535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4400" b="1" dirty="0" smtClean="0">
                <a:solidFill>
                  <a:schemeClr val="bg1"/>
                </a:solidFill>
              </a:rPr>
              <a:t>108/8/30(</a:t>
            </a:r>
            <a:r>
              <a:rPr lang="zh-TW" altLang="en-US" sz="4400" b="1" dirty="0" smtClean="0">
                <a:solidFill>
                  <a:schemeClr val="bg1"/>
                </a:solidFill>
              </a:rPr>
              <a:t>五</a:t>
            </a:r>
            <a:r>
              <a:rPr lang="en-US" altLang="zh-TW" sz="4400" b="1" dirty="0" smtClean="0">
                <a:solidFill>
                  <a:schemeClr val="bg1"/>
                </a:solidFill>
              </a:rPr>
              <a:t>)--108/9/4(</a:t>
            </a:r>
            <a:r>
              <a:rPr lang="zh-TW" altLang="en-US" sz="4400" b="1" dirty="0" smtClean="0">
                <a:solidFill>
                  <a:schemeClr val="bg1"/>
                </a:solidFill>
              </a:rPr>
              <a:t>三</a:t>
            </a:r>
            <a:r>
              <a:rPr lang="en-US" altLang="zh-TW" sz="4400" b="1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zh-TW" altLang="en-US" sz="4400" b="1" dirty="0" smtClean="0">
                <a:solidFill>
                  <a:schemeClr val="bg1"/>
                </a:solidFill>
              </a:rPr>
              <a:t>開放新生家長機車</a:t>
            </a:r>
            <a:endParaRPr lang="en-US" altLang="zh-TW" sz="4400" b="1" dirty="0" smtClean="0">
              <a:solidFill>
                <a:schemeClr val="bg1"/>
              </a:solidFill>
            </a:endParaRPr>
          </a:p>
          <a:p>
            <a:pPr algn="ctr"/>
            <a:r>
              <a:rPr lang="zh-TW" altLang="en-US" sz="4400" b="1" dirty="0" smtClean="0">
                <a:solidFill>
                  <a:schemeClr val="bg1"/>
                </a:solidFill>
              </a:rPr>
              <a:t>停放於南平車通學步道</a:t>
            </a:r>
            <a:endParaRPr lang="en-US" altLang="zh-TW" sz="4400" b="1" dirty="0" smtClean="0">
              <a:solidFill>
                <a:schemeClr val="bg1"/>
              </a:solidFill>
            </a:endParaRPr>
          </a:p>
          <a:p>
            <a:pPr algn="ctr"/>
            <a:r>
              <a:rPr lang="en-US" altLang="zh-TW" sz="4400" b="1" dirty="0" smtClean="0">
                <a:solidFill>
                  <a:schemeClr val="bg1"/>
                </a:solidFill>
              </a:rPr>
              <a:t>9/5</a:t>
            </a:r>
            <a:r>
              <a:rPr lang="zh-TW" altLang="en-US" sz="4400" b="1" dirty="0" smtClean="0">
                <a:solidFill>
                  <a:schemeClr val="bg1"/>
                </a:solidFill>
              </a:rPr>
              <a:t>後請讓學生自行進入學校及教室</a:t>
            </a:r>
            <a:endParaRPr lang="zh-TW" alt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343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5334000"/>
            <a:ext cx="6554867" cy="1524000"/>
          </a:xfrm>
        </p:spPr>
        <p:txBody>
          <a:bodyPr/>
          <a:lstStyle/>
          <a:p>
            <a:r>
              <a:rPr lang="zh-TW" altLang="en-US" b="1" dirty="0"/>
              <a:t>有你有</a:t>
            </a:r>
            <a:r>
              <a:rPr lang="zh-TW" altLang="en-US" b="1" dirty="0" smtClean="0"/>
              <a:t>我關心交通更安全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3568" y="620688"/>
            <a:ext cx="676875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人車要分道，</a:t>
            </a:r>
            <a:endParaRPr lang="en-US" altLang="zh-TW" sz="48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南平與昌平，</a:t>
            </a:r>
            <a:endParaRPr lang="en-US" altLang="zh-TW" sz="48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街口要淨空。</a:t>
            </a:r>
            <a:endParaRPr lang="en-US" altLang="zh-TW" sz="48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靜修南大門、</a:t>
            </a:r>
            <a:endParaRPr lang="en-US" altLang="zh-TW" sz="48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南平北大門，</a:t>
            </a:r>
            <a:endParaRPr lang="en-US" altLang="zh-TW" sz="48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出入有保障。   </a:t>
            </a:r>
            <a:endParaRPr lang="en-US" altLang="zh-TW" sz="48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FE29-B0F6-48D4-B431-BFC61C911908}" type="slidenum">
              <a:rPr lang="ja-JP" altLang="en-US" smtClean="0">
                <a:solidFill>
                  <a:srgbClr val="000000"/>
                </a:solidFill>
              </a:rPr>
              <a:pPr/>
              <a:t>6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7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有你有</a:t>
            </a:r>
            <a:r>
              <a:rPr lang="zh-TW" altLang="en-US" b="1" dirty="0" smtClean="0"/>
              <a:t>我關心交通更安全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3260" y="332656"/>
            <a:ext cx="5760640" cy="433967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騎車戴帽，</a:t>
            </a:r>
            <a:endParaRPr lang="en-US" altLang="zh-TW" sz="4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不分大小，</a:t>
            </a:r>
            <a:endParaRPr lang="en-US" altLang="zh-TW" sz="4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開車繫帶，</a:t>
            </a:r>
            <a:endParaRPr lang="en-US" altLang="zh-TW" sz="4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不論前後，</a:t>
            </a:r>
            <a:endParaRPr lang="en-US" altLang="zh-TW" sz="4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安全又顧荷包。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FE29-B0F6-48D4-B431-BFC61C911908}" type="slidenum">
              <a:rPr lang="ja-JP" altLang="en-US" smtClean="0">
                <a:solidFill>
                  <a:srgbClr val="000000"/>
                </a:solidFill>
              </a:rPr>
              <a:pPr/>
              <a:t>7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03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0247" y="5817113"/>
            <a:ext cx="7886700" cy="1325563"/>
          </a:xfrm>
        </p:spPr>
        <p:txBody>
          <a:bodyPr/>
          <a:lstStyle/>
          <a:p>
            <a:r>
              <a:rPr lang="zh-TW" altLang="en-US" b="1" dirty="0"/>
              <a:t>有你有</a:t>
            </a:r>
            <a:r>
              <a:rPr lang="zh-TW" altLang="en-US" b="1" dirty="0" smtClean="0"/>
              <a:t>我關心交通更安全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16179" y="580421"/>
            <a:ext cx="7886700" cy="52366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步行最健康，停車路邊靠，</a:t>
            </a:r>
            <a:endParaRPr lang="en-US" altLang="zh-TW" sz="4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禁停網狀區、禁停斑馬線，</a:t>
            </a:r>
            <a:endParaRPr lang="en-US" altLang="zh-TW" sz="4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聽志工指揮，謝爸媽接送，</a:t>
            </a:r>
            <a:endParaRPr lang="en-US" altLang="zh-TW" sz="4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上課</a:t>
            </a:r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上班都安心</a:t>
            </a:r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FE29-B0F6-48D4-B431-BFC61C911908}" type="slidenum">
              <a:rPr lang="ja-JP" altLang="en-US" smtClean="0">
                <a:solidFill>
                  <a:srgbClr val="000000"/>
                </a:solidFill>
              </a:rPr>
              <a:pPr/>
              <a:t>8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74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79512" y="260648"/>
            <a:ext cx="864096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靜修國小學習生活作息</a:t>
            </a:r>
            <a:r>
              <a:rPr lang="en-US" altLang="zh-TW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7:15-</a:t>
            </a:r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7:50</a:t>
            </a:r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上學時間、打掃時間 </a:t>
            </a:r>
            <a:endParaRPr lang="en-US" altLang="zh-TW" sz="36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7:50-</a:t>
            </a:r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8:35</a:t>
            </a:r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導師時間、社團課程</a:t>
            </a:r>
            <a:endParaRPr lang="en-US" altLang="zh-TW" sz="36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8:40-12:00</a:t>
            </a:r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課堂時間</a:t>
            </a:r>
            <a:endParaRPr lang="en-US" altLang="zh-TW" sz="36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12:00-12:40</a:t>
            </a:r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午餐時間</a:t>
            </a:r>
            <a:endParaRPr lang="en-US" altLang="zh-TW" sz="36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12:40-13:00</a:t>
            </a:r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午間放學</a:t>
            </a:r>
            <a:endParaRPr lang="en-US" altLang="zh-TW" sz="36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12:40-13:20</a:t>
            </a:r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午休時間</a:t>
            </a:r>
            <a:endParaRPr lang="en-US" altLang="zh-TW" sz="36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13:30-16:00</a:t>
            </a:r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課堂時間</a:t>
            </a:r>
            <a:endParaRPr lang="en-US" altLang="zh-TW" sz="36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16:00-16:20</a:t>
            </a:r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整天放學</a:t>
            </a:r>
            <a:endParaRPr lang="en-US" altLang="zh-TW" sz="36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請假專線</a:t>
            </a:r>
            <a:r>
              <a:rPr lang="en-US" altLang="zh-TW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:04-8320341</a:t>
            </a:r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*教室分機</a:t>
            </a:r>
            <a:endParaRPr lang="en-US" altLang="zh-TW" sz="36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各班級任教師電話、</a:t>
            </a:r>
            <a:r>
              <a:rPr lang="en-US" altLang="zh-TW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line</a:t>
            </a:r>
            <a:r>
              <a:rPr lang="zh-TW" altLang="en-US" sz="3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群組</a:t>
            </a:r>
            <a:endParaRPr lang="zh-TW" altLang="en-US" sz="36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3200464"/>
      </p:ext>
    </p:extLst>
  </p:cSld>
  <p:clrMapOvr>
    <a:masterClrMapping/>
  </p:clrMapOvr>
</p:sld>
</file>

<file path=ppt/theme/theme1.xml><?xml version="1.0" encoding="utf-8"?>
<a:theme xmlns:a="http://schemas.openxmlformats.org/drawingml/2006/main" name="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523</TotalTime>
  <Words>646</Words>
  <Application>Microsoft Office PowerPoint</Application>
  <PresentationFormat>如螢幕大小 (4:3)</PresentationFormat>
  <Paragraphs>101</Paragraphs>
  <Slides>47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47</vt:i4>
      </vt:variant>
    </vt:vector>
  </HeadingPairs>
  <TitlesOfParts>
    <vt:vector size="62" baseType="lpstr">
      <vt:lpstr>Arial Unicode MS</vt:lpstr>
      <vt:lpstr>メイリオ</vt:lpstr>
      <vt:lpstr>ＭＳ Ｐゴシック</vt:lpstr>
      <vt:lpstr>文鼎ＰＬ中楷</vt:lpstr>
      <vt:lpstr>王漢宗中明體注音</vt:lpstr>
      <vt:lpstr>王漢宗中明體破音一</vt:lpstr>
      <vt:lpstr>華康海報體W9(P)</vt:lpstr>
      <vt:lpstr>微軟正黑體</vt:lpstr>
      <vt:lpstr>新細明體</vt:lpstr>
      <vt:lpstr>標楷體</vt:lpstr>
      <vt:lpstr>Calibri</vt:lpstr>
      <vt:lpstr>Century Gothic</vt:lpstr>
      <vt:lpstr>Times New Roman</vt:lpstr>
      <vt:lpstr>Wingdings 3</vt:lpstr>
      <vt:lpstr>切割線</vt:lpstr>
      <vt:lpstr>PowerPoint 簡報</vt:lpstr>
      <vt:lpstr>PowerPoint 簡報</vt:lpstr>
      <vt:lpstr>PowerPoint 簡報</vt:lpstr>
      <vt:lpstr>PowerPoint 簡報</vt:lpstr>
      <vt:lpstr>PowerPoint 簡報</vt:lpstr>
      <vt:lpstr>有你有我關心交通更安全</vt:lpstr>
      <vt:lpstr>有你有我關心交通更安全</vt:lpstr>
      <vt:lpstr>有你有我關心交通更安全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友善校園週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國民體育日 </vt:lpstr>
      <vt:lpstr>SH150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講話有禮貌 讓人多歡喜</vt:lpstr>
      <vt:lpstr>靜修國小關心您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大跑步計畫-樂跑方案 (run for fun)</dc:title>
  <dc:creator>kks</dc:creator>
  <cp:lastModifiedBy>user</cp:lastModifiedBy>
  <cp:revision>68</cp:revision>
  <cp:lastPrinted>2019-08-19T04:20:10Z</cp:lastPrinted>
  <dcterms:created xsi:type="dcterms:W3CDTF">2015-06-15T15:18:38Z</dcterms:created>
  <dcterms:modified xsi:type="dcterms:W3CDTF">2019-08-28T05:42:35Z</dcterms:modified>
</cp:coreProperties>
</file>